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7" r:id="rId3"/>
    <p:sldId id="348" r:id="rId4"/>
    <p:sldId id="258" r:id="rId5"/>
    <p:sldId id="261" r:id="rId6"/>
    <p:sldId id="259" r:id="rId7"/>
    <p:sldId id="262" r:id="rId8"/>
    <p:sldId id="316" r:id="rId9"/>
    <p:sldId id="349" r:id="rId10"/>
    <p:sldId id="317" r:id="rId11"/>
    <p:sldId id="318" r:id="rId12"/>
    <p:sldId id="319" r:id="rId13"/>
    <p:sldId id="350" r:id="rId14"/>
    <p:sldId id="263" r:id="rId15"/>
    <p:sldId id="264" r:id="rId16"/>
    <p:sldId id="265" r:id="rId17"/>
    <p:sldId id="266" r:id="rId18"/>
    <p:sldId id="267" r:id="rId19"/>
    <p:sldId id="268" r:id="rId20"/>
    <p:sldId id="351" r:id="rId21"/>
    <p:sldId id="269" r:id="rId22"/>
    <p:sldId id="352" r:id="rId23"/>
    <p:sldId id="270" r:id="rId24"/>
    <p:sldId id="271" r:id="rId25"/>
    <p:sldId id="272" r:id="rId26"/>
    <p:sldId id="273" r:id="rId27"/>
    <p:sldId id="353" r:id="rId28"/>
    <p:sldId id="354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  <p:sldId id="282" r:id="rId41"/>
    <p:sldId id="357" r:id="rId42"/>
    <p:sldId id="320" r:id="rId43"/>
    <p:sldId id="359" r:id="rId44"/>
    <p:sldId id="321" r:id="rId45"/>
    <p:sldId id="360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286" r:id="rId54"/>
    <p:sldId id="287" r:id="rId55"/>
    <p:sldId id="289" r:id="rId56"/>
    <p:sldId id="290" r:id="rId57"/>
    <p:sldId id="342" r:id="rId58"/>
    <p:sldId id="297" r:id="rId59"/>
    <p:sldId id="291" r:id="rId60"/>
    <p:sldId id="292" r:id="rId61"/>
    <p:sldId id="294" r:id="rId62"/>
    <p:sldId id="293" r:id="rId63"/>
    <p:sldId id="295" r:id="rId64"/>
    <p:sldId id="298" r:id="rId65"/>
    <p:sldId id="296" r:id="rId66"/>
    <p:sldId id="299" r:id="rId67"/>
    <p:sldId id="300" r:id="rId68"/>
    <p:sldId id="301" r:id="rId69"/>
    <p:sldId id="343" r:id="rId70"/>
    <p:sldId id="344" r:id="rId71"/>
    <p:sldId id="345" r:id="rId72"/>
    <p:sldId id="346" r:id="rId73"/>
    <p:sldId id="35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08" r:id="rId88"/>
    <p:sldId id="309" r:id="rId89"/>
    <p:sldId id="310" r:id="rId90"/>
    <p:sldId id="311" r:id="rId91"/>
    <p:sldId id="312" r:id="rId92"/>
    <p:sldId id="313" r:id="rId93"/>
    <p:sldId id="314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2781" autoAdjust="0"/>
  </p:normalViewPr>
  <p:slideViewPr>
    <p:cSldViewPr>
      <p:cViewPr varScale="1">
        <p:scale>
          <a:sx n="79" d="100"/>
          <a:sy n="79" d="100"/>
        </p:scale>
        <p:origin x="18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B812D-E52B-4212-B264-FD88863C017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5C6A1-117A-4AF1-BEDA-465A640D7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Osnovni</a:t>
            </a:r>
            <a:r>
              <a:rPr lang="en-US" dirty="0"/>
              <a:t> </a:t>
            </a:r>
            <a:r>
              <a:rPr lang="en-US" dirty="0" err="1"/>
              <a:t>koncepti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Interpreter komandi je</a:t>
            </a:r>
          </a:p>
          <a:p>
            <a:pPr lvl="1"/>
            <a:r>
              <a:rPr lang="sr-Latn-RS" dirty="0"/>
              <a:t>Ugrađen u kernel ili</a:t>
            </a:r>
          </a:p>
          <a:p>
            <a:pPr lvl="1"/>
            <a:r>
              <a:rPr lang="sr-Latn-RS" dirty="0"/>
              <a:t>Poseban program u okviru OS (</a:t>
            </a:r>
            <a:r>
              <a:rPr lang="sr-Latn-RS" i="1" dirty="0"/>
              <a:t>shell</a:t>
            </a:r>
            <a:r>
              <a:rPr lang="sr-Latn-RS" dirty="0"/>
              <a:t>)</a:t>
            </a:r>
          </a:p>
          <a:p>
            <a:pPr lvl="2"/>
            <a:r>
              <a:rPr lang="sr-Latn-RS" dirty="0"/>
              <a:t>Ovo je varijanta kod Windows i UNIX-baziranih OS</a:t>
            </a:r>
          </a:p>
          <a:p>
            <a:pPr lvl="2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49931" r="15413" b="4631"/>
          <a:stretch/>
        </p:blipFill>
        <p:spPr>
          <a:xfrm>
            <a:off x="1752600" y="3810000"/>
            <a:ext cx="6116444" cy="24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Način implementacije komandi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Interpreter komandi u sebi sadrži kod za izvršenje komande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Komande se izvršavaju pozivom sistemskih programa</a:t>
            </a:r>
          </a:p>
          <a:p>
            <a:pPr marL="1154430" lvl="2" indent="-514350"/>
            <a:r>
              <a:rPr lang="sr-Latn-RS" dirty="0"/>
              <a:t>Češća varijanta </a:t>
            </a:r>
          </a:p>
          <a:p>
            <a:pPr marL="1154430" lvl="2" indent="-514350"/>
            <a:r>
              <a:rPr lang="sr-Latn-RS" dirty="0"/>
              <a:t>Komandna linija „ne razume“ komande</a:t>
            </a:r>
          </a:p>
          <a:p>
            <a:pPr marL="1154430" lvl="2" indent="-514350"/>
            <a:r>
              <a:rPr lang="sr-Latn-RS" dirty="0"/>
              <a:t>Komandna linija služi samo za identifikaciju fajla koji će biti učitan i izvršen</a:t>
            </a:r>
          </a:p>
          <a:p>
            <a:pPr marL="1154430" lvl="2" indent="-514350"/>
            <a:r>
              <a:rPr lang="sr-Latn-RS" dirty="0"/>
              <a:t>Npr. Linux komanda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 test_folder </a:t>
            </a:r>
            <a:r>
              <a:rPr lang="sr-Latn-RS" dirty="0"/>
              <a:t>startuje program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ls</a:t>
            </a:r>
            <a:r>
              <a:rPr lang="sr-Latn-RS" dirty="0"/>
              <a:t> i prosleđuje mu parametar </a:t>
            </a:r>
            <a:r>
              <a:rPr lang="sr-Latn-RS" b="1" dirty="0">
                <a:latin typeface="Courier New" pitchFamily="49" charset="0"/>
                <a:cs typeface="Courier New" pitchFamily="49" charset="0"/>
              </a:rPr>
              <a:t>test_folder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18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Korisnik korišćenjem miša ili prsta manipuliše grafičkim elementima koji predstavljaju programe, fajlove, direktorijume i sistemske funkcije</a:t>
            </a:r>
          </a:p>
        </p:txBody>
      </p:sp>
    </p:spTree>
    <p:extLst>
      <p:ext uri="{BB962C8B-B14F-4D97-AF65-F5344CB8AC3E}">
        <p14:creationId xmlns:p14="http://schemas.microsoft.com/office/powerpoint/2010/main" val="75060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Grafički interfejs kao veza sa operativnim sistemom</a:t>
            </a:r>
            <a:endParaRPr lang="en-GB" dirty="0"/>
          </a:p>
        </p:txBody>
      </p:sp>
      <p:pic>
        <p:nvPicPr>
          <p:cNvPr id="5" name="Picture 2" descr="Apple Lis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00200"/>
            <a:ext cx="4724399" cy="23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9680" y="251460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1983.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510002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Sada</a:t>
            </a:r>
            <a:endParaRPr lang="en-GB" dirty="0"/>
          </a:p>
        </p:txBody>
      </p:sp>
      <p:pic>
        <p:nvPicPr>
          <p:cNvPr id="2050" name="Picture 2" descr="Apple introduces macOS Big Sur with a beautiful new design - Apple (UK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105551"/>
            <a:ext cx="4192482" cy="23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Izvršavanje programa</a:t>
            </a:r>
          </a:p>
          <a:p>
            <a:pPr lvl="1"/>
            <a:r>
              <a:rPr lang="sr-Latn-RS" dirty="0"/>
              <a:t>OS upravlja resursima koje program koristi (učitavanje instrukcija i podataka u glavnu memoriju, inicijalizacija U/I uređaja, ...)</a:t>
            </a:r>
          </a:p>
          <a:p>
            <a:r>
              <a:rPr lang="sr-Latn-RS" dirty="0"/>
              <a:t>Pristup U/I uređajima</a:t>
            </a:r>
          </a:p>
          <a:p>
            <a:pPr lvl="1"/>
            <a:r>
              <a:rPr lang="sr-Latn-RS" dirty="0"/>
              <a:t>OS pruža interfejs za pristup U/I uređajima</a:t>
            </a:r>
          </a:p>
          <a:p>
            <a:pPr lvl="1"/>
            <a:r>
              <a:rPr lang="sr-Latn-RS" dirty="0"/>
              <a:t>Programer zahteva U/I operaciju kroz interfejs, a OS je zadužen za dalju komunikaciju sa U/I uređajem</a:t>
            </a:r>
          </a:p>
          <a:p>
            <a:r>
              <a:rPr lang="sr-Latn-RS" dirty="0"/>
              <a:t>Pristup fajlovima</a:t>
            </a:r>
          </a:p>
          <a:p>
            <a:pPr lvl="1"/>
            <a:r>
              <a:rPr lang="sr-Latn-RS" dirty="0"/>
              <a:t>OS vodi računa o internoj strukturi uređaja za skladištenje i načinu skladištenja i obezbeđuje mehanizme kontrole pristupa fajlovima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Standardne usluge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Deljeni pristup sistemu</a:t>
            </a:r>
          </a:p>
          <a:p>
            <a:pPr lvl="1"/>
            <a:r>
              <a:rPr lang="sr-Latn-RS" dirty="0"/>
              <a:t>OS obezbeđuje zaštitu resursa od neovlašćenog pristupa i rešava konflikte u takmičenju za resurse</a:t>
            </a:r>
          </a:p>
          <a:p>
            <a:r>
              <a:rPr lang="sr-Latn-RS" dirty="0"/>
              <a:t>Upravljanje greškama</a:t>
            </a:r>
          </a:p>
          <a:p>
            <a:pPr lvl="1"/>
            <a:r>
              <a:rPr lang="sr-Latn-RS" dirty="0"/>
              <a:t>OS obezbeđuje reakciju na hardverske i softverske greške (prekid programa, ponavljanje operacije, prijava greške)</a:t>
            </a:r>
          </a:p>
          <a:p>
            <a:r>
              <a:rPr lang="sr-Latn-RS" dirty="0"/>
              <a:t>Nadzor sistema</a:t>
            </a:r>
          </a:p>
          <a:p>
            <a:pPr lvl="1"/>
            <a:r>
              <a:rPr lang="sr-Latn-RS" dirty="0"/>
              <a:t>OS prikuplja statistiku upotrebe resursa i nadgleda performanse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4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kao upravljač resursa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Računar je skup resursa za prenos, skladištenje i obradu podataka</a:t>
            </a:r>
          </a:p>
          <a:p>
            <a:r>
              <a:rPr lang="sr-Latn-RS" dirty="0"/>
              <a:t>OS je odgovoran za upravljanje ovim resursima</a:t>
            </a:r>
          </a:p>
          <a:p>
            <a:r>
              <a:rPr lang="sr-Latn-RS" sz="2800" dirty="0"/>
              <a:t>OS funkcioniše na isti način kao i ostali softver</a:t>
            </a:r>
            <a:endParaRPr lang="en-US" sz="2800" dirty="0"/>
          </a:p>
          <a:p>
            <a:r>
              <a:rPr lang="sr-Latn-RS" sz="2800" dirty="0"/>
              <a:t>OS je p</a:t>
            </a:r>
            <a:r>
              <a:rPr lang="en-US" sz="2800" dirty="0" err="1"/>
              <a:t>rogram</a:t>
            </a:r>
            <a:r>
              <a:rPr lang="sr-Latn-RS" sz="2800" dirty="0"/>
              <a:t> ili skup programa</a:t>
            </a:r>
            <a:r>
              <a:rPr lang="en-US" sz="2800" dirty="0"/>
              <a:t> </a:t>
            </a:r>
            <a:r>
              <a:rPr lang="sr-Latn-RS" sz="2800" dirty="0"/>
              <a:t>koje izvršava procesor</a:t>
            </a:r>
            <a:endParaRPr lang="en-US" sz="2800" dirty="0"/>
          </a:p>
          <a:p>
            <a:r>
              <a:rPr lang="sr-Latn-RS" sz="2800" dirty="0"/>
              <a:t>OS se često odriče upravljanja i zavisi od procesora koji će mu dozvoliti da ponovo preuzme upravljanje</a:t>
            </a:r>
          </a:p>
          <a:p>
            <a:r>
              <a:rPr lang="sr-Latn-RS" sz="2800" dirty="0"/>
              <a:t>Razlika u odnosu na drugi softver je namena</a:t>
            </a:r>
          </a:p>
          <a:p>
            <a:pPr lvl="1"/>
            <a:r>
              <a:rPr lang="sr-Latn-RS" sz="2500" dirty="0"/>
              <a:t>Softver OS sadrži instrukcije čijim izvršavanjem se upravlja resursima sistema (raspoređivanje aplikacija, zauzimanje memorije, ...)</a:t>
            </a:r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5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OS kao upravljač resursa</a:t>
            </a:r>
            <a:endParaRPr lang="en-US" dirty="0"/>
          </a:p>
        </p:txBody>
      </p:sp>
      <p:pic>
        <p:nvPicPr>
          <p:cNvPr id="4" name="Content Placeholder 3" descr="Fig02_02.gif"/>
          <p:cNvPicPr>
            <a:picLocks noChangeAspect="1"/>
          </p:cNvPicPr>
          <p:nvPr/>
        </p:nvPicPr>
        <p:blipFill rotWithShape="1">
          <a:blip r:embed="rId2" cstate="print"/>
          <a:srcRect t="347" b="7490"/>
          <a:stretch/>
        </p:blipFill>
        <p:spPr>
          <a:xfrm>
            <a:off x="3200400" y="1647824"/>
            <a:ext cx="5715000" cy="5181601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381000" y="1524000"/>
            <a:ext cx="2667000" cy="990600"/>
          </a:xfrm>
          <a:prstGeom prst="accentCallout1">
            <a:avLst>
              <a:gd name="adj1" fmla="val 18750"/>
              <a:gd name="adj2" fmla="val -8333"/>
              <a:gd name="adj3" fmla="val 94818"/>
              <a:gd name="adj4" fmla="val -327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Sadrži jezgro (kernel) OS (najčešće korišćene funkcije) i druge delove OS koji se trenutno koriste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381000" y="2590800"/>
            <a:ext cx="2667000" cy="762000"/>
          </a:xfrm>
          <a:prstGeom prst="accentCallout1">
            <a:avLst>
              <a:gd name="adj1" fmla="val 18750"/>
              <a:gd name="adj2" fmla="val -8333"/>
              <a:gd name="adj3" fmla="val 77361"/>
              <a:gd name="adj4" fmla="val -2846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i hardver upravljaju dodelom ovog dela memorije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381000" y="34290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-109722"/>
              <a:gd name="adj4" fmla="val -856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odlučuje kada program može da koristi U/I uređaj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381000" y="4238624"/>
            <a:ext cx="2667000" cy="1019176"/>
          </a:xfrm>
          <a:prstGeom prst="accentCallout1">
            <a:avLst>
              <a:gd name="adj1" fmla="val 18750"/>
              <a:gd name="adj2" fmla="val -8333"/>
              <a:gd name="adj3" fmla="val 64058"/>
              <a:gd name="adj4" fmla="val -270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odlučuje koliko će vremena procesor posvetiti izvršavanju određenog programa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381000" y="5410200"/>
            <a:ext cx="2667000" cy="685800"/>
          </a:xfrm>
          <a:prstGeom prst="accentCallout1">
            <a:avLst>
              <a:gd name="adj1" fmla="val 18750"/>
              <a:gd name="adj2" fmla="val -8333"/>
              <a:gd name="adj3" fmla="val 27778"/>
              <a:gd name="adj4" fmla="val -1416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upravlja pristupom i upotrebom fajlova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28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Istorija razvoja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4396368"/>
            <a:ext cx="8153400" cy="2362200"/>
          </a:xfrm>
        </p:spPr>
        <p:txBody>
          <a:bodyPr/>
          <a:lstStyle/>
          <a:p>
            <a:r>
              <a:rPr lang="sr-Latn-RS" dirty="0"/>
              <a:t>Serijska obrada</a:t>
            </a:r>
          </a:p>
          <a:p>
            <a:r>
              <a:rPr lang="sr-Latn-RS" dirty="0"/>
              <a:t>Jednostavni sistemi paketne obrade</a:t>
            </a:r>
          </a:p>
          <a:p>
            <a:r>
              <a:rPr lang="sr-Latn-RS" dirty="0"/>
              <a:t>Multiprogramirani sistemi paketne obrade</a:t>
            </a:r>
          </a:p>
          <a:p>
            <a:r>
              <a:rPr lang="sr-Latn-RS" dirty="0"/>
              <a:t>Sistemi sa deljenjem vremena</a:t>
            </a:r>
          </a:p>
        </p:txBody>
      </p:sp>
      <p:pic>
        <p:nvPicPr>
          <p:cNvPr id="3074" name="Picture 2" descr="https://s-media-cache-ak0.pinimg.com/736x/ce/14/8c/ce148cec68fa010b2bbb3f84323de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551663" cy="31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2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U početku razvoja računara:</a:t>
            </a:r>
          </a:p>
          <a:p>
            <a:pPr lvl="1"/>
            <a:r>
              <a:rPr lang="sr-Latn-RS" sz="2400" dirty="0"/>
              <a:t>računari nisu imali OS</a:t>
            </a:r>
          </a:p>
          <a:p>
            <a:pPr lvl="2"/>
            <a:r>
              <a:rPr lang="sr-Latn-RS" sz="2000" dirty="0"/>
              <a:t>korisnici su direktno pristupali hardveru</a:t>
            </a:r>
          </a:p>
          <a:p>
            <a:pPr lvl="1"/>
            <a:r>
              <a:rPr lang="sr-Latn-RS" sz="2400" dirty="0"/>
              <a:t>samo jedan korisnik je u jednom trenutku imao pristup računaru</a:t>
            </a:r>
          </a:p>
          <a:p>
            <a:pPr lvl="1"/>
            <a:endParaRPr lang="sr-Latn-RS" sz="2400" dirty="0"/>
          </a:p>
        </p:txBody>
      </p:sp>
      <p:pic>
        <p:nvPicPr>
          <p:cNvPr id="4" name="History of Computers part 1 BBC Documentary.mp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33528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Operativni sistem je program koji:</a:t>
            </a:r>
          </a:p>
          <a:p>
            <a:pPr lvl="1"/>
            <a:r>
              <a:rPr lang="sr-Latn-RS" dirty="0"/>
              <a:t>upravlja izvršavanjem aplikacionih programa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/>
              <a:t>Pojam OS</a:t>
            </a:r>
            <a:endParaRPr lang="en-US" dirty="0"/>
          </a:p>
        </p:txBody>
      </p:sp>
      <p:pic>
        <p:nvPicPr>
          <p:cNvPr id="2" name="One Minute With a Traffic Lady in Pyongyang (North Korea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28194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Serijska obrada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Problemi:</a:t>
            </a:r>
          </a:p>
          <a:p>
            <a:pPr lvl="1"/>
            <a:r>
              <a:rPr lang="sr-Latn-RS" dirty="0"/>
              <a:t>korisnici se upisuju na spisak za rezervisanje računara</a:t>
            </a:r>
          </a:p>
          <a:p>
            <a:pPr lvl="2"/>
            <a:r>
              <a:rPr lang="sr-Latn-RS" dirty="0"/>
              <a:t>teško organizovati raspored ako izvršavanje traje duže od planiranog </a:t>
            </a:r>
          </a:p>
          <a:p>
            <a:pPr lvl="2"/>
            <a:r>
              <a:rPr lang="sr-Latn-RS" dirty="0"/>
              <a:t>neracionalno korišćenje ako traje kraće od planiranog</a:t>
            </a:r>
          </a:p>
          <a:p>
            <a:pPr lvl="1"/>
            <a:r>
              <a:rPr lang="sr-Latn-RS" dirty="0"/>
              <a:t>postavljanje programa – značajan deo vremena se trošio na postavljanje programa da se izvrši</a:t>
            </a:r>
          </a:p>
          <a:p>
            <a:pPr lvl="1"/>
            <a:r>
              <a:rPr lang="sr-Latn-RS" dirty="0"/>
              <a:t>Direktno se upravlja hardverskim resursima</a:t>
            </a:r>
          </a:p>
          <a:p>
            <a:pPr lvl="1"/>
            <a:r>
              <a:rPr lang="sr-Latn-RS" dirty="0"/>
              <a:t>Nema istovremenog izvršavanja više programa</a:t>
            </a:r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977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Jednostavni </a:t>
            </a:r>
            <a:r>
              <a:rPr lang="en-US" sz="3600" dirty="0" err="1"/>
              <a:t>sistemi</a:t>
            </a:r>
            <a:r>
              <a:rPr lang="en-US" sz="3600" dirty="0"/>
              <a:t> </a:t>
            </a:r>
            <a:r>
              <a:rPr lang="en-US" sz="3600" dirty="0" err="1"/>
              <a:t>paketne</a:t>
            </a:r>
            <a:r>
              <a:rPr lang="en-US" sz="3600" dirty="0"/>
              <a:t> </a:t>
            </a:r>
            <a:r>
              <a:rPr lang="en-US" sz="3600" dirty="0" err="1"/>
              <a:t>obrade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8749" y="1600200"/>
            <a:ext cx="8150352" cy="4800600"/>
          </a:xfrm>
        </p:spPr>
        <p:txBody>
          <a:bodyPr>
            <a:noAutofit/>
          </a:bodyPr>
          <a:lstStyle/>
          <a:p>
            <a:r>
              <a:rPr lang="sr-Latn-RS" sz="2400" dirty="0"/>
              <a:t>Korak ka efikasnijem korišćenju računara</a:t>
            </a:r>
          </a:p>
          <a:p>
            <a:r>
              <a:rPr lang="sr-Latn-RS" sz="2400" dirty="0"/>
              <a:t>Korisnik više ne pristupa računaru direktno</a:t>
            </a:r>
          </a:p>
          <a:p>
            <a:r>
              <a:rPr lang="sr-Latn-RS" sz="2400" dirty="0"/>
              <a:t>Korisnici predaju poslove operatoru, koji ih kao skup programa postavlja na računar</a:t>
            </a:r>
          </a:p>
          <a:p>
            <a:endParaRPr lang="sr-Latn-RS" sz="2400" dirty="0"/>
          </a:p>
          <a:p>
            <a:endParaRPr lang="sr-Latn-RS" sz="2000" dirty="0"/>
          </a:p>
          <a:p>
            <a:pPr lvl="1"/>
            <a:endParaRPr lang="sr-Latn-RS" sz="2400" b="1" dirty="0"/>
          </a:p>
          <a:p>
            <a:endParaRPr lang="en-US" sz="2400" dirty="0"/>
          </a:p>
        </p:txBody>
      </p:sp>
      <p:pic>
        <p:nvPicPr>
          <p:cNvPr id="4" name="Extraits Drôles Taxi 1 - ALERTE GENERA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311912"/>
            <a:ext cx="5810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Jednostavni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paketne</a:t>
            </a:r>
            <a:r>
              <a:rPr lang="en-US" dirty="0"/>
              <a:t> </a:t>
            </a:r>
            <a:r>
              <a:rPr lang="en-US" dirty="0" err="1"/>
              <a:t>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sz="2400" dirty="0"/>
              <a:t>Pripremljen skup programa izvršava poseban softver – </a:t>
            </a:r>
            <a:r>
              <a:rPr lang="sr-Latn-RS" sz="2400" b="1" dirty="0"/>
              <a:t>monitor</a:t>
            </a:r>
          </a:p>
          <a:p>
            <a:pPr lvl="1"/>
            <a:r>
              <a:rPr lang="sr-Latn-RS" sz="2100" dirty="0"/>
              <a:t>monitor je program sa posebnom namenom da upravlja izvršenjem drugih programa</a:t>
            </a:r>
          </a:p>
          <a:p>
            <a:pPr lvl="1"/>
            <a:r>
              <a:rPr lang="sr-Latn-RS" sz="2000" dirty="0"/>
              <a:t>monitor izvršava jedan po jedan program</a:t>
            </a:r>
          </a:p>
          <a:p>
            <a:pPr lvl="1"/>
            <a:r>
              <a:rPr lang="sr-Latn-RS" sz="2000" dirty="0"/>
              <a:t>svaki program je kreiran tako da se vrati na monitor nakon što se završi</a:t>
            </a:r>
          </a:p>
          <a:p>
            <a:pPr lvl="1"/>
            <a:r>
              <a:rPr lang="sr-Latn-RS" sz="2000" dirty="0"/>
              <a:t>nakon toga, monitor automatski učitava naredni program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6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Funkcije monitora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949952" cy="4724400"/>
          </a:xfrm>
        </p:spPr>
        <p:txBody>
          <a:bodyPr>
            <a:normAutofit fontScale="92500" lnSpcReduction="20000"/>
          </a:bodyPr>
          <a:lstStyle/>
          <a:p>
            <a:endParaRPr lang="sr-Latn-RS" sz="3200" dirty="0"/>
          </a:p>
          <a:p>
            <a:r>
              <a:rPr lang="sr-Latn-RS" sz="3200" dirty="0"/>
              <a:t>Monitor kontroliše sekvencu programa</a:t>
            </a:r>
          </a:p>
          <a:p>
            <a:r>
              <a:rPr lang="sr-Latn-RS" sz="3200" dirty="0"/>
              <a:t>Poseban deo memorije je namenjen smeštanju programa monitora</a:t>
            </a:r>
            <a:endParaRPr lang="en-NZ" sz="3200" dirty="0"/>
          </a:p>
          <a:p>
            <a:r>
              <a:rPr lang="sr-Latn-RS" sz="3200" dirty="0"/>
              <a:t>Monitor učitava korisnički program i predaje mu kontrolu </a:t>
            </a:r>
          </a:p>
          <a:p>
            <a:r>
              <a:rPr lang="sr-Latn-RS" sz="3200" dirty="0"/>
              <a:t>Korisnički program vraća kontrolu monitoru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12497"/>
          <a:stretch/>
        </p:blipFill>
        <p:spPr bwMode="auto">
          <a:xfrm>
            <a:off x="5791200" y="1828800"/>
            <a:ext cx="2950549" cy="362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4559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Funkcije procesora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sz="3200" dirty="0"/>
              <a:t>Procesor izvršava instrukcije iz dela memorije u kojoj je smešten monitor</a:t>
            </a:r>
          </a:p>
          <a:p>
            <a:r>
              <a:rPr lang="sr-Latn-RS" sz="3200" dirty="0"/>
              <a:t>Kada monitor učita korisnički program, procesor će izvršiti instrukciju grananja koja određuje da procesor nastavi izvršavanje instrukcija sa početka korisničkog programa</a:t>
            </a:r>
          </a:p>
          <a:p>
            <a:r>
              <a:rPr lang="sr-Latn-RS" sz="3200" dirty="0"/>
              <a:t>Procesor izvršava instrukcije u korisničkom programu dok ne završi sve ili do pojave greške</a:t>
            </a:r>
          </a:p>
          <a:p>
            <a:r>
              <a:rPr lang="sr-Latn-RS" sz="3200" dirty="0"/>
              <a:t>„</a:t>
            </a:r>
            <a:r>
              <a:rPr lang="sr-Latn-RS" sz="3200" i="1" dirty="0"/>
              <a:t>Predati kontrolu korisničkom programu“</a:t>
            </a:r>
            <a:r>
              <a:rPr lang="sr-Latn-RS" sz="3200" dirty="0"/>
              <a:t> znači da procesor prelazi da izvršava instrukcije u delu memorije gde je smešten korisnički program</a:t>
            </a:r>
          </a:p>
          <a:p>
            <a:r>
              <a:rPr lang="sr-Latn-RS" sz="3200" dirty="0"/>
              <a:t>„</a:t>
            </a:r>
            <a:r>
              <a:rPr lang="sr-Latn-RS" sz="3200" i="1" dirty="0"/>
              <a:t>Vraćanje kontrole monitoru</a:t>
            </a:r>
            <a:r>
              <a:rPr lang="en-US" sz="3200" dirty="0"/>
              <a:t>“</a:t>
            </a:r>
            <a:r>
              <a:rPr lang="sr-Latn-RS" sz="3200" dirty="0"/>
              <a:t> znači da procesor narednu instrukciju izvršava iz programa monitora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0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Hardverska podrška za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Zaštita memorije</a:t>
            </a:r>
          </a:p>
          <a:p>
            <a:pPr lvl="1"/>
            <a:r>
              <a:rPr lang="sr-Latn-RS" dirty="0"/>
              <a:t>korisnički program ne sme da pristupa memoriji u kojoj je monitor. Hardver procesora mora da detektuje i spreči takve instrukcije</a:t>
            </a:r>
          </a:p>
          <a:p>
            <a:r>
              <a:rPr lang="sr-Latn-RS" dirty="0"/>
              <a:t>Vremenski brojač</a:t>
            </a:r>
          </a:p>
          <a:p>
            <a:pPr lvl="1"/>
            <a:r>
              <a:rPr lang="sr-Latn-RS" dirty="0"/>
              <a:t>zaštita da jedan program ne koristi procesor predugo</a:t>
            </a:r>
          </a:p>
          <a:p>
            <a:pPr lvl="1"/>
            <a:r>
              <a:rPr lang="sr-Latn-RS" dirty="0"/>
              <a:t>nakon isteka brojača, program se zaustavlja i kontrola predaje monitoru</a:t>
            </a:r>
          </a:p>
          <a:p>
            <a:r>
              <a:rPr lang="sr-Latn-RS" dirty="0"/>
              <a:t>Privilegovane instrukcije</a:t>
            </a:r>
          </a:p>
          <a:p>
            <a:pPr lvl="1"/>
            <a:r>
              <a:rPr lang="sr-Latn-RS" dirty="0"/>
              <a:t>deo instrukcija može da izvrši samo monitor</a:t>
            </a:r>
          </a:p>
          <a:p>
            <a:r>
              <a:rPr lang="sr-Latn-RS" dirty="0"/>
              <a:t>Prekidi</a:t>
            </a:r>
          </a:p>
          <a:p>
            <a:pPr lvl="1"/>
            <a:r>
              <a:rPr lang="sr-Latn-RS" dirty="0"/>
              <a:t>daju više fleksibilnosti jer omogućuju da se upravljanje predaje i oduzima programima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27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Režim </a:t>
            </a:r>
            <a:r>
              <a:rPr lang="sr-Latn-RS" dirty="0"/>
              <a:t>izvršavanja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Da bi se sproveli koncepti zaštite memorije i privilegovanih instrukcija, u OS su uvedena dva </a:t>
            </a:r>
            <a:r>
              <a:rPr lang="en-US" dirty="0"/>
              <a:t>re</a:t>
            </a:r>
            <a:r>
              <a:rPr lang="sr-Latn-RS" dirty="0"/>
              <a:t>žima izvršavanja:</a:t>
            </a:r>
          </a:p>
          <a:p>
            <a:pPr lvl="1"/>
            <a:r>
              <a:rPr lang="sr-Latn-RS" dirty="0"/>
              <a:t>korisnički režim </a:t>
            </a:r>
          </a:p>
          <a:p>
            <a:pPr lvl="2"/>
            <a:r>
              <a:rPr lang="sr-Latn-RS" dirty="0"/>
              <a:t>korisnički programi se izvršavaju u ovom režimu</a:t>
            </a:r>
          </a:p>
          <a:p>
            <a:pPr lvl="2"/>
            <a:r>
              <a:rPr lang="sr-Latn-RS" dirty="0"/>
              <a:t>nije moguće pristupiti određenim delovima memorije</a:t>
            </a:r>
          </a:p>
          <a:p>
            <a:pPr lvl="2"/>
            <a:r>
              <a:rPr lang="sr-Latn-RS" dirty="0"/>
              <a:t>nije moguće izvršiti određene instrukcije</a:t>
            </a:r>
          </a:p>
          <a:p>
            <a:pPr lvl="1"/>
            <a:r>
              <a:rPr lang="sr-Latn-RS" dirty="0"/>
              <a:t>režim kernela</a:t>
            </a:r>
          </a:p>
          <a:p>
            <a:pPr lvl="2"/>
            <a:r>
              <a:rPr lang="sr-Latn-RS" dirty="0"/>
              <a:t>monitor se izvršava u ovom režimu</a:t>
            </a:r>
          </a:p>
          <a:p>
            <a:pPr lvl="2"/>
            <a:r>
              <a:rPr lang="sr-Latn-RS" dirty="0"/>
              <a:t>može da se pristupa zaštićenoj memoriji</a:t>
            </a:r>
          </a:p>
          <a:p>
            <a:pPr lvl="2"/>
            <a:r>
              <a:rPr lang="sr-Latn-RS" dirty="0"/>
              <a:t>mogu da se izvršavaju privilegovane instrukcije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Ideja je da se programi više ne delegiraju monitoru sekvencijalno</a:t>
            </a:r>
          </a:p>
          <a:p>
            <a:pPr lvl="1"/>
            <a:r>
              <a:rPr lang="sr-Latn-RS" dirty="0"/>
              <a:t>Istovremeno je više programa postavljeno za izvršavanje</a:t>
            </a:r>
          </a:p>
          <a:p>
            <a:pPr lvl="1"/>
            <a:r>
              <a:rPr lang="sr-Latn-RS" dirty="0"/>
              <a:t>I dalje u jednom trenutku procesor može da izvršava samo jedan program </a:t>
            </a:r>
          </a:p>
        </p:txBody>
      </p:sp>
      <p:pic>
        <p:nvPicPr>
          <p:cNvPr id="5" name="indian call center funn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4343400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Multiprogramirani sistemi paketne obrade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li dobijamo ovo?</a:t>
            </a:r>
            <a:endParaRPr lang="en-GB" dirty="0"/>
          </a:p>
        </p:txBody>
      </p:sp>
      <p:pic>
        <p:nvPicPr>
          <p:cNvPr id="5122" name="Picture 2" descr="http://cdn.churchm.ag/wp-content/uploads/2015/03/multitasking-edited-75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7" y="2209800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1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Multiprogramirani sistemi paketne obrade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62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Kada je procesor posvećen samo jednom programu najveći deo vremena je besposlen</a:t>
            </a:r>
          </a:p>
          <a:p>
            <a:r>
              <a:rPr lang="sr-Latn-RS" dirty="0"/>
              <a:t>Dok traje izvršavanje U/I operacije, procesor je slobodan</a:t>
            </a:r>
          </a:p>
          <a:p>
            <a:r>
              <a:rPr lang="sr-Latn-RS" dirty="0"/>
              <a:t>U/I uređaji su puno sporiji od procesora</a:t>
            </a:r>
          </a:p>
          <a:p>
            <a:r>
              <a:rPr lang="sr-Latn-RS" dirty="0"/>
              <a:t>Primer trajanja operacija programa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93642"/>
              </p:ext>
            </p:extLst>
          </p:nvPr>
        </p:nvGraphicFramePr>
        <p:xfrm>
          <a:off x="1295400" y="4038600"/>
          <a:ext cx="6096000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/>
                        <a:t>Čitanje reda iz fajla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sr-Latn-RS" b="0" kern="1200" dirty="0"/>
                        <a:t>15 µs</a:t>
                      </a:r>
                      <a:endParaRPr kumimoji="0" lang="en-US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Izvršavanje 100 instrukcija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  1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 dirty="0"/>
                        <a:t>Upis reda u fajl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15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sr-Latn-RS" dirty="0"/>
                        <a:t>Ukupno: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31 </a:t>
                      </a:r>
                      <a:r>
                        <a:rPr kumimoji="0" lang="sr-Latn-RS" kern="1200" dirty="0"/>
                        <a:t>µs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r-Latn-RS" sz="2700" dirty="0"/>
                  <a:t>Iskorišćenje procesora: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r-Latn-RS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sr-Latn-RS" sz="2700" b="0" i="0" smtClean="0">
                            <a:latin typeface="Cambria Math"/>
                          </a:rPr>
                          <m:t>31</m:t>
                        </m:r>
                      </m:den>
                    </m:f>
                    <m:r>
                      <a:rPr lang="en-US" sz="2700" b="0" i="0" smtClean="0">
                        <a:latin typeface="Cambria Math"/>
                      </a:rPr>
                      <m:t>=0.032=3.2%</m:t>
                    </m:r>
                  </m:oMath>
                </a14:m>
                <a:r>
                  <a:rPr lang="sr-Latn-RS" sz="2700" dirty="0"/>
                  <a:t> </a:t>
                </a:r>
                <a:endParaRPr lang="en-US" sz="27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667375"/>
                <a:ext cx="8153400" cy="1181100"/>
              </a:xfrm>
              <a:prstGeom prst="rect">
                <a:avLst/>
              </a:prstGeom>
              <a:blipFill rotWithShape="1">
                <a:blip r:embed="rId2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72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Operativni sistem je program koji:</a:t>
            </a:r>
          </a:p>
          <a:p>
            <a:pPr lvl="1"/>
            <a:r>
              <a:rPr lang="sr-Latn-RS" dirty="0"/>
              <a:t>služi kao interfejs između programa i hardvera računara</a:t>
            </a:r>
          </a:p>
          <a:p>
            <a:endParaRPr lang="en-US" dirty="0"/>
          </a:p>
        </p:txBody>
      </p:sp>
      <p:pic>
        <p:nvPicPr>
          <p:cNvPr id="4" name="Rube Goldberg Beer Open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082267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Jednoprogramiranje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3429000"/>
            <a:ext cx="8153400" cy="2590800"/>
          </a:xfrm>
        </p:spPr>
        <p:txBody>
          <a:bodyPr/>
          <a:lstStyle/>
          <a:p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RS" dirty="0"/>
              <a:t>šava instrukcije dok ne dođe do U/I instrukcije </a:t>
            </a:r>
          </a:p>
          <a:p>
            <a:r>
              <a:rPr lang="sr-Latn-RS" dirty="0"/>
              <a:t>Zatim mora da sačeka završetak U/I operacije da bi nastavio rad</a:t>
            </a:r>
            <a:endParaRPr lang="en-US" dirty="0"/>
          </a:p>
        </p:txBody>
      </p:sp>
      <p:pic>
        <p:nvPicPr>
          <p:cNvPr id="6" name="Picture 5" descr="Fig02_05a.gif"/>
          <p:cNvPicPr>
            <a:picLocks noChangeAspect="1"/>
          </p:cNvPicPr>
          <p:nvPr/>
        </p:nvPicPr>
        <p:blipFill rotWithShape="1">
          <a:blip r:embed="rId2" cstate="print"/>
          <a:srcRect b="24655"/>
          <a:stretch/>
        </p:blipFill>
        <p:spPr>
          <a:xfrm>
            <a:off x="1219200" y="2133600"/>
            <a:ext cx="6205537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70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Multiprogramiranje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2215" y="4343400"/>
            <a:ext cx="8153400" cy="22860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Višeprocesna obrada podataka</a:t>
            </a:r>
          </a:p>
          <a:p>
            <a:r>
              <a:rPr lang="sr-Latn-RS" dirty="0"/>
              <a:t>Pored OS, u memoriju se smešta više korisničkih programa</a:t>
            </a:r>
          </a:p>
          <a:p>
            <a:r>
              <a:rPr lang="sr-Latn-RS" dirty="0"/>
              <a:t>Kada jedan program čeka na završetak U/I operacije, procesor može da pređe da izvršava drugi program</a:t>
            </a:r>
            <a:endParaRPr lang="en-US" dirty="0"/>
          </a:p>
        </p:txBody>
      </p:sp>
      <p:pic>
        <p:nvPicPr>
          <p:cNvPr id="5" name="Content Placeholder 3" descr="Fig02_05c.gif"/>
          <p:cNvPicPr>
            <a:picLocks noChangeAspect="1"/>
          </p:cNvPicPr>
          <p:nvPr/>
        </p:nvPicPr>
        <p:blipFill rotWithShape="1">
          <a:blip r:embed="rId2" cstate="print"/>
          <a:srcRect t="-235" b="10928"/>
          <a:stretch/>
        </p:blipFill>
        <p:spPr>
          <a:xfrm>
            <a:off x="1524000" y="1752600"/>
            <a:ext cx="5562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sz="4000" dirty="0"/>
              <a:t>Poređenje performansi</a:t>
            </a:r>
            <a:br>
              <a:rPr lang="sr-Latn-RS" sz="4000" dirty="0"/>
            </a:br>
            <a:r>
              <a:rPr lang="sr-Latn-RS" sz="3100" dirty="0"/>
              <a:t>Jednoprogramiranje naspram multiprogramiranja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533400"/>
          </a:xfrm>
        </p:spPr>
        <p:txBody>
          <a:bodyPr>
            <a:normAutofit/>
          </a:bodyPr>
          <a:lstStyle/>
          <a:p>
            <a:r>
              <a:rPr lang="sr-Latn-RS" sz="2800" dirty="0"/>
              <a:t>Primer izvršavanja tri programa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41665"/>
              </p:ext>
            </p:extLst>
          </p:nvPr>
        </p:nvGraphicFramePr>
        <p:xfrm>
          <a:off x="1219200" y="2590800"/>
          <a:ext cx="6096000" cy="2804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1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2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 3</a:t>
                      </a:r>
                      <a:endParaRPr kumimoji="0" 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Vrsta posla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veliko izračunavanje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veliki U/I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Trajanje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15 minuta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10 minuta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Potrebna memorija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50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100 MB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75 MB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disku?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terminalu?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sr-Latn-RS" sz="1600" dirty="0"/>
                        <a:t>Pristupa štampaču?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/>
                        <a:t>Da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8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Histogram iskorišćenja</a:t>
            </a:r>
            <a:endParaRPr lang="en-GB" dirty="0"/>
          </a:p>
        </p:txBody>
      </p:sp>
      <p:pic>
        <p:nvPicPr>
          <p:cNvPr id="4" name="Content Placeholder 3" descr="Fig02_06.gif"/>
          <p:cNvPicPr>
            <a:picLocks noChangeAspect="1"/>
          </p:cNvPicPr>
          <p:nvPr/>
        </p:nvPicPr>
        <p:blipFill rotWithShape="1">
          <a:blip r:embed="rId2" cstate="print"/>
          <a:srcRect b="5616"/>
          <a:stretch/>
        </p:blipFill>
        <p:spPr>
          <a:xfrm>
            <a:off x="838200" y="1600200"/>
            <a:ext cx="709503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19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Efekti multiprogramiranja na iskorišćenost resursa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0619"/>
              </p:ext>
            </p:extLst>
          </p:nvPr>
        </p:nvGraphicFramePr>
        <p:xfrm>
          <a:off x="457200" y="1828800"/>
          <a:ext cx="8229600" cy="458939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399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Jednoprogramiranje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Multiprogramiranje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procesora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40%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memorije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 diska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Upotreba</a:t>
                      </a:r>
                      <a:r>
                        <a:rPr lang="sr-Latn-RS" sz="2000" baseline="0" dirty="0"/>
                        <a:t> štampača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33%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67%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Ukupno vreme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30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15 minuta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Propusna moć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6 poslova/</a:t>
                      </a:r>
                      <a:r>
                        <a:rPr lang="en-US" sz="2000" dirty="0"/>
                        <a:t>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12 poslova/</a:t>
                      </a:r>
                      <a:r>
                        <a:rPr lang="en-US" sz="2000" dirty="0"/>
                        <a:t>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Prosečno</a:t>
                      </a:r>
                      <a:r>
                        <a:rPr lang="sr-Latn-RS" sz="2000" baseline="0" dirty="0"/>
                        <a:t> vreme odziva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18 minuta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10 minuta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78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Hardverska podrška za multiprogramiranje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U/I prekidi </a:t>
            </a:r>
          </a:p>
          <a:p>
            <a:r>
              <a:rPr lang="sr-Latn-RS" dirty="0"/>
              <a:t>DMA (direktan pristup memoriji)</a:t>
            </a:r>
          </a:p>
          <a:p>
            <a:r>
              <a:rPr lang="sr-Latn-RS" dirty="0"/>
              <a:t>Omogućuju da procesor izda naredbu za U/I operaciju i nastavi da izvršava drugi posao, dok U/I operaciju vrši kontroler uređaja</a:t>
            </a:r>
          </a:p>
          <a:p>
            <a:r>
              <a:rPr lang="sr-Latn-RS" dirty="0"/>
              <a:t>Po završetku U/I operacije, kontroler uređaja postavlja prekid i kontrola se predaje programu za obradu prekida u OS</a:t>
            </a:r>
          </a:p>
          <a:p>
            <a:r>
              <a:rPr lang="sr-Latn-RS" dirty="0"/>
              <a:t>OS će predati kontrolu drugom poslu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29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podrška za multiprogramiranje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Da bi se realizovalo multiprogramiranje, OS treba da omogući: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2"/>
            <a:r>
              <a:rPr lang="sr-Latn-RS" dirty="0"/>
              <a:t>poslovi (ili njihovi delovi) koji se izvršavaju trebaju biti u memoriji istovremeno</a:t>
            </a:r>
          </a:p>
          <a:p>
            <a:pPr lvl="1"/>
            <a:r>
              <a:rPr lang="sr-Latn-RS" dirty="0"/>
              <a:t>Raspoređivanje poslova</a:t>
            </a:r>
          </a:p>
          <a:p>
            <a:pPr lvl="2"/>
            <a:r>
              <a:rPr lang="sr-Latn-RS" dirty="0"/>
              <a:t>ako je više poslova spremno za izvršavanje, potreban je algoritam raspoređivanja koji odlučuje koji posao se sledeći izvršava i koliko dugo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713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Sistemi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Razvijeni 1960-ih godina za podršku višekorisničkom pristupu računarskim resursima</a:t>
            </a:r>
          </a:p>
          <a:p>
            <a:r>
              <a:rPr lang="sr-Latn-RS" dirty="0"/>
              <a:t>Deljenje vremena</a:t>
            </a:r>
          </a:p>
          <a:p>
            <a:pPr lvl="1"/>
            <a:r>
              <a:rPr lang="sr-Latn-RS" dirty="0"/>
              <a:t>procesor se deli između više korisnika</a:t>
            </a:r>
          </a:p>
          <a:p>
            <a:r>
              <a:rPr lang="sr-Latn-RS" dirty="0"/>
              <a:t>Korisnici istovremeno pristupaju sistemu preko terminala, a OS prepliće izvršavanje korisničkih programa</a:t>
            </a:r>
          </a:p>
          <a:p>
            <a:r>
              <a:rPr lang="sr-Latn-RS" dirty="0"/>
              <a:t>Pošto je vreme ljudske reakcije relativno sporo, vreme odziva je blisko onom u jednokorisničkom režimu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91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2800" dirty="0"/>
              <a:t>Multiprogramiranje naspram deljenja vremena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819072"/>
              </p:ext>
            </p:extLst>
          </p:nvPr>
        </p:nvGraphicFramePr>
        <p:xfrm>
          <a:off x="381000" y="1905000"/>
          <a:ext cx="8229600" cy="311368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Multiprogramirana</a:t>
                      </a:r>
                      <a:r>
                        <a:rPr kumimoji="0" lang="sr-Latn-RS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paketna obrada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sr-Latn-R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Deljenje</a:t>
                      </a:r>
                      <a:r>
                        <a:rPr kumimoji="0" lang="sr-Latn-RS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vremena</a:t>
                      </a:r>
                      <a:endParaRPr kumimoji="0"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01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Šta obezbeđuje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Multiprogramiranje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Višekorisnički rad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Glavni cilj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/>
                        <a:t>Što</a:t>
                      </a:r>
                      <a:r>
                        <a:rPr lang="sr-Latn-RS" sz="2000" baseline="0" dirty="0"/>
                        <a:t> veća iskorišćenost procesora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sz="2000" dirty="0"/>
                        <a:t>Smanjenje vremena odgovora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399">
                <a:tc>
                  <a:txBody>
                    <a:bodyPr/>
                    <a:lstStyle/>
                    <a:p>
                      <a:pPr algn="l"/>
                      <a:r>
                        <a:rPr lang="sr-Latn-RS" sz="2000" dirty="0"/>
                        <a:t>Izvor naredbi za OS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Naredbe jezika za upravljanje poslovima dobijaju se uz posao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2000" dirty="0"/>
                        <a:t>Naredbe se unose na terminalu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3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Realizacija sistema sa deljenjem vremena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CTSS (</a:t>
            </a:r>
            <a:r>
              <a:rPr lang="sr-Latn-RS" i="1" dirty="0"/>
              <a:t>Compatible Time Sharing System)</a:t>
            </a:r>
          </a:p>
          <a:p>
            <a:pPr lvl="1"/>
            <a:r>
              <a:rPr lang="sr-Latn-RS" dirty="0"/>
              <a:t>Razvijen 1961</a:t>
            </a:r>
            <a:r>
              <a:rPr lang="sr-Latn-RS" i="1" dirty="0"/>
              <a:t>.</a:t>
            </a:r>
          </a:p>
          <a:p>
            <a:pPr lvl="1"/>
            <a:r>
              <a:rPr lang="sr-Latn-RS" dirty="0"/>
              <a:t>Učitava i izvršava jedan po jedan korisnički program</a:t>
            </a:r>
          </a:p>
          <a:p>
            <a:r>
              <a:rPr lang="sr-Latn-RS" dirty="0"/>
              <a:t>Raspodela vremenskih isečaka</a:t>
            </a:r>
          </a:p>
          <a:p>
            <a:pPr lvl="1"/>
            <a:r>
              <a:rPr lang="sr-Latn-RS" dirty="0"/>
              <a:t>Sistemski generator takta pravi prekid na svake 0.2 sekunde</a:t>
            </a:r>
          </a:p>
          <a:p>
            <a:pPr lvl="1"/>
            <a:r>
              <a:rPr lang="sr-Latn-RS" dirty="0"/>
              <a:t>Pri svakom prekidu OS preuzima upravljanje i može da dodeli procesor drugom korisniku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828800"/>
            <a:ext cx="8183880" cy="4651248"/>
          </a:xfrm>
        </p:spPr>
        <p:txBody>
          <a:bodyPr>
            <a:normAutofit/>
          </a:bodyPr>
          <a:lstStyle/>
          <a:p>
            <a:r>
              <a:rPr lang="sr-Latn-RS" dirty="0"/>
              <a:t>Operativni sistem treba da obezbedi:</a:t>
            </a:r>
          </a:p>
          <a:p>
            <a:pPr lvl="1"/>
            <a:r>
              <a:rPr lang="sr-Latn-RS" dirty="0"/>
              <a:t>Pogodnost</a:t>
            </a:r>
          </a:p>
          <a:p>
            <a:pPr lvl="2"/>
            <a:r>
              <a:rPr lang="sr-Latn-RS" dirty="0"/>
              <a:t>da računar bude korisniku pogodniji za korišćenje </a:t>
            </a:r>
          </a:p>
          <a:p>
            <a:pPr lvl="1"/>
            <a:r>
              <a:rPr lang="sr-Latn-RS" dirty="0"/>
              <a:t>Efikasnost</a:t>
            </a:r>
          </a:p>
          <a:p>
            <a:pPr lvl="2"/>
            <a:r>
              <a:rPr lang="sr-Latn-RS" dirty="0"/>
              <a:t>da se resursi računarskog sistema koriste na efikasan način </a:t>
            </a:r>
          </a:p>
          <a:p>
            <a:pPr lvl="1"/>
            <a:r>
              <a:rPr lang="sr-Latn-RS" dirty="0"/>
              <a:t>Mogućnost izvršavanja novih</a:t>
            </a:r>
            <a:r>
              <a:rPr lang="en-US" dirty="0"/>
              <a:t> </a:t>
            </a:r>
            <a:r>
              <a:rPr lang="en-US" dirty="0" err="1"/>
              <a:t>korisni</a:t>
            </a:r>
            <a:r>
              <a:rPr lang="sr-Latn-RS" dirty="0"/>
              <a:t>čkih aplikacija</a:t>
            </a:r>
          </a:p>
          <a:p>
            <a:pPr lvl="2"/>
            <a:r>
              <a:rPr lang="sr-Latn-RS" dirty="0"/>
              <a:t>da je omogućeno dodavanje novih funkcionalnosti sistema nezavisno od ugrađenih osnovnih servisa 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sr-Latn-RS" dirty="0"/>
              <a:t>Ciljevi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61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Zahtevi za 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Deljenje vremena i multprogramiranje su uveli standardne zahteve za dizajn savremenih OS</a:t>
            </a:r>
          </a:p>
          <a:p>
            <a:r>
              <a:rPr lang="sr-Latn-RS" dirty="0"/>
              <a:t>Multiprogramiranje</a:t>
            </a:r>
          </a:p>
          <a:p>
            <a:pPr lvl="1"/>
            <a:r>
              <a:rPr lang="sr-Latn-RS" dirty="0"/>
              <a:t>uvelo zahtev deljenja resursa</a:t>
            </a:r>
          </a:p>
          <a:p>
            <a:pPr lvl="1"/>
            <a:r>
              <a:rPr lang="sr-Latn-RS" dirty="0"/>
              <a:t>konkurentni pristup, takmičenje za resurse zaštita od štetnog preplitanja, ...</a:t>
            </a:r>
          </a:p>
          <a:p>
            <a:r>
              <a:rPr lang="sr-Latn-RS" dirty="0"/>
              <a:t>Deljenje vremena</a:t>
            </a:r>
          </a:p>
          <a:p>
            <a:pPr lvl="1"/>
            <a:r>
              <a:rPr lang="sr-Latn-RS" dirty="0"/>
              <a:t>uvelo zahtev višekorisničkog pristupa resursima</a:t>
            </a:r>
          </a:p>
          <a:p>
            <a:pPr lvl="1"/>
            <a:r>
              <a:rPr lang="sr-Latn-RS" dirty="0"/>
              <a:t>zaštita i raspoređivanje</a:t>
            </a:r>
          </a:p>
          <a:p>
            <a:r>
              <a:rPr lang="sr-Latn-RS" dirty="0"/>
              <a:t>Današnji OS su dizajnirani da ispune ove zahteve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469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pic>
        <p:nvPicPr>
          <p:cNvPr id="8194" name="Picture 2" descr="Car Operating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5257800" cy="499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30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Savremeni</a:t>
            </a:r>
            <a:r>
              <a:rPr lang="en-US" dirty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4198639" cy="5105400"/>
          </a:xfrm>
        </p:spPr>
        <p:txBody>
          <a:bodyPr>
            <a:normAutofit/>
          </a:bodyPr>
          <a:lstStyle/>
          <a:p>
            <a:r>
              <a:rPr lang="en-US" dirty="0"/>
              <a:t>GNU/Linux</a:t>
            </a:r>
          </a:p>
          <a:p>
            <a:pPr lvl="1"/>
            <a:r>
              <a:rPr lang="en-US" dirty="0"/>
              <a:t>Linus Torvalds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razvio</a:t>
            </a:r>
            <a:r>
              <a:rPr lang="en-US" dirty="0"/>
              <a:t> 1991. </a:t>
            </a:r>
            <a:endParaRPr lang="sr-Latn-RS" dirty="0"/>
          </a:p>
          <a:p>
            <a:pPr lvl="1"/>
            <a:r>
              <a:rPr lang="sr-Latn-RS" dirty="0"/>
              <a:t>Baziran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GB" dirty="0"/>
              <a:t> AT&amp;T Unix</a:t>
            </a:r>
            <a:endParaRPr lang="sr-Latn-RS" dirty="0"/>
          </a:p>
          <a:p>
            <a:pPr lvl="1"/>
            <a:r>
              <a:rPr lang="en-US" dirty="0" err="1"/>
              <a:t>Otvorenog</a:t>
            </a:r>
            <a:r>
              <a:rPr lang="en-US" dirty="0"/>
              <a:t> </a:t>
            </a:r>
            <a:r>
              <a:rPr lang="en-US" dirty="0" err="1"/>
              <a:t>koda</a:t>
            </a:r>
            <a:endParaRPr lang="en-US" dirty="0"/>
          </a:p>
          <a:p>
            <a:pPr lvl="1"/>
            <a:r>
              <a:rPr lang="en-US" dirty="0" err="1"/>
              <a:t>Razli</a:t>
            </a:r>
            <a:r>
              <a:rPr lang="sr-Latn-RS" dirty="0"/>
              <a:t>čite distribucije</a:t>
            </a:r>
          </a:p>
          <a:p>
            <a:pPr lvl="2"/>
            <a:r>
              <a:rPr lang="sr-Latn-RS" dirty="0"/>
              <a:t>Sadrže Linux kernel i kolekciju dodatnog softvera</a:t>
            </a:r>
          </a:p>
          <a:p>
            <a:pPr lvl="2"/>
            <a:r>
              <a:rPr lang="sr-Latn-RS" dirty="0"/>
              <a:t>Debian, Fedora, Ubuntu, CentOS, ...</a:t>
            </a:r>
            <a:endParaRPr lang="en-GB" dirty="0"/>
          </a:p>
        </p:txBody>
      </p:sp>
      <p:pic>
        <p:nvPicPr>
          <p:cNvPr id="2050" name="Picture 2" descr="http://www.geekinside.org/drupal/sites/default/files/ubuntu-pengu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287" y="3429000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inus torval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3" r="25286"/>
          <a:stretch/>
        </p:blipFill>
        <p:spPr bwMode="auto">
          <a:xfrm>
            <a:off x="7391400" y="1600200"/>
            <a:ext cx="1556657" cy="16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05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600200"/>
            <a:ext cx="4728555" cy="508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s://i2.wp.com/www.thelinuxdaily.com/wp-content/uploads/2010/04/linus1991.jpg?zoom=1.25&amp;resize=295%2C3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266700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80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Windows</a:t>
            </a:r>
          </a:p>
          <a:p>
            <a:pPr lvl="1"/>
            <a:r>
              <a:rPr lang="sr-Latn-RS" dirty="0"/>
              <a:t>Razvijen od strane Microsoft korporacije</a:t>
            </a:r>
          </a:p>
          <a:p>
            <a:pPr lvl="1"/>
            <a:r>
              <a:rPr lang="sr-Latn-RS" dirty="0"/>
              <a:t>Globalno najzastupljeniji OS na Desktop računarima (</a:t>
            </a:r>
            <a:r>
              <a:rPr lang="en-US" dirty="0"/>
              <a:t>&gt; 90%)</a:t>
            </a:r>
            <a:endParaRPr lang="sr-Latn-RS" dirty="0"/>
          </a:p>
          <a:p>
            <a:pPr lvl="1"/>
            <a:r>
              <a:rPr lang="sr-Latn-RS" dirty="0"/>
              <a:t>Nije dostupan izvorni kod</a:t>
            </a:r>
            <a:endParaRPr lang="en-GB" dirty="0"/>
          </a:p>
        </p:txBody>
      </p:sp>
      <p:pic>
        <p:nvPicPr>
          <p:cNvPr id="6148" name="Picture 4" descr="http://images.techhive.com/images/article/2012/10/charmsba-100010353-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952992"/>
            <a:ext cx="5029200" cy="282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90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mics its still better than v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80407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1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/>
              <a:t>MacOS</a:t>
            </a:r>
            <a:endParaRPr lang="sr-Latn-RS" dirty="0"/>
          </a:p>
          <a:p>
            <a:pPr lvl="1"/>
            <a:r>
              <a:rPr lang="sr-Latn-RS" dirty="0"/>
              <a:t>Apple razvio za rad na svojim Macintosh računarima</a:t>
            </a:r>
          </a:p>
          <a:p>
            <a:pPr lvl="1"/>
            <a:r>
              <a:rPr lang="sr-Latn-RS" dirty="0"/>
              <a:t>Unix-baziran</a:t>
            </a:r>
            <a:endParaRPr lang="en-GB" dirty="0"/>
          </a:p>
        </p:txBody>
      </p:sp>
      <p:pic>
        <p:nvPicPr>
          <p:cNvPr id="7172" name="Picture 4" descr="http://macgateway.com/wp-content/uploads/2011/03/Mac-OS-X-10-2-Jagu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67000"/>
            <a:ext cx="5292000" cy="39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59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BSD Unix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BSD Unix</a:t>
            </a:r>
          </a:p>
          <a:p>
            <a:pPr lvl="1"/>
            <a:r>
              <a:rPr lang="sr-Latn-RS" dirty="0"/>
              <a:t>Razvijen po uzoru na Unix 1978.</a:t>
            </a:r>
          </a:p>
          <a:p>
            <a:pPr lvl="1"/>
            <a:r>
              <a:rPr lang="sr-Latn-RS" dirty="0"/>
              <a:t>Otvoren kod od 1994.</a:t>
            </a:r>
          </a:p>
          <a:p>
            <a:pPr lvl="1"/>
            <a:r>
              <a:rPr lang="sr-Latn-RS" dirty="0"/>
              <a:t>Darwin, glavna komponenta kernela Mac OS X je bazirana na BSD Unixu</a:t>
            </a:r>
          </a:p>
          <a:p>
            <a:pPr lvl="1"/>
            <a:r>
              <a:rPr lang="sr-Latn-RS" dirty="0"/>
              <a:t>Distrubucije</a:t>
            </a:r>
          </a:p>
          <a:p>
            <a:pPr lvl="2"/>
            <a:r>
              <a:rPr lang="sr-Latn-RS" dirty="0"/>
              <a:t>FreeBSD</a:t>
            </a:r>
          </a:p>
          <a:p>
            <a:pPr lvl="2"/>
            <a:r>
              <a:rPr lang="sr-Latn-RS" dirty="0"/>
              <a:t>NetBSD</a:t>
            </a:r>
          </a:p>
          <a:p>
            <a:pPr lvl="2"/>
            <a:r>
              <a:rPr lang="sr-Latn-RS" dirty="0"/>
              <a:t>OpenBSD</a:t>
            </a:r>
          </a:p>
          <a:p>
            <a:pPr lvl="2"/>
            <a:r>
              <a:rPr lang="sr-Latn-RS" dirty="0"/>
              <a:t>DragonflyBSD</a:t>
            </a:r>
            <a:endParaRPr lang="en-GB" dirty="0"/>
          </a:p>
        </p:txBody>
      </p:sp>
      <p:sp>
        <p:nvSpPr>
          <p:cNvPr id="4" name="AutoShape 2" descr="data:image/jpeg;base64,/9j/4AAQSkZJRgABAQAAAQABAAD/2wCEAAkGBxAQDxAPDxQWEBAPEBUQDxcQERYbFRgUFRYWFhgWFRkYICkgGBslHBUXITQhJSorLi4uGB8zRDMtNygtLisBCgoKDg0OGhAQGzAkICQsLC8sLSwuLCwsLC8sLCwsLCwsLCwsLCwsLCwsLCwsLCwsLCwsLCwsLCwsLCwsLCwsLP/AABEIALEBHAMBEQACEQEDEQH/xAAbAAEBAAMBAQEAAAAAAAAAAAAAAQMEBQIGB//EAEIQAAIBAgMEBgYIBAQHAAAAAAECAAMRBBIhBRMxURQiQVJhgQYyM3GR0RUjkqGxweHwQlNisgdyc/EWJIKDk6K0/8QAGgEBAQEBAQEBAAAAAAAAAAAAAAECAwQFBv/EADQRAAIBAgMGBQMEAgIDAAAAAAABAgMREiFRBBMUMUFSYZGh0fAicYEFMrHBI+FTYhVCkv/aAAwDAQACEQMRAD8A/IRPKfeR9EvojXOBXGqVZCrsVUgsqoL3e3qggEj3dlxEoVI2eF2fU5xr0pScMSTXR9ft4nz8h3LIUsFLBoSFLBSyFLBRBSwUSAsFEFsIBYKIAgCASCCAIAghJSCCEMEZ1hhV1C085VVY9YD1iQOJ19Uz1QpYle/ofNrbTu2k101Mn0c2o3HWF9N7Tvpb+rx+4zW48fQ48atPVnhsCQM24uLX0qJyBP8AF4xuPH0HGrT1ZgwqLVzbulmy2v1lHrXtxPhK9ntzfoTjPD1M3QG/kceH1lPtJHe8D8I3Hj6DjFp6s9vsxgAdyCWF7b1L8L9pjc+PoTjFp6s8ts4jjR7uudTqxQdh/rH3xufH0Jxa09WbWH2PSNOu1XLRqUchWmxVi+dsvENpr77+E0tnvFyxLIzxn1KOF5+J89i0C1GA0AIt8AZ5WfRhyMEho+hGIpim9BMdUFB7XQ0XsbAcddBe+g5TrjeHDiyPJu/rx7tX1yOFVVQzBTmUMQpta4vobdl+U4s9kbtZkkNlgokKWDRZClgogpYKWQogpYKJAILYsCwgCCiCCBYkCwghJSCBYQQ8mUy+R9DhvR441qjbypT3NKnpRoGoTmNY3IDrlHUtfXjPo7JS3t1iS+5+e/Ua26knhvl0/Jl25sClgccaFJzWTodOsOkCmSHeooIszIotbnfUzLbT5nFO6OLtXBVHKmluxa+dUNKmQTawKiowIsQRY9sjlLU0mupzMBhnrbwBjmVbqM4F2v25iBawb7pE3qalZHQGyqZzEVqgsrORkQmwBYAfWdYkDs4kHhLd6mb+Bq4/Z1Wnc7wMitkBNQZrZWbVQTl0U6e7mJLvUJo8rsuuQGDLYqjj60Xs5YDTjfqm48RzF15ai6MNJXp4hEZrkVEvla41IPEaHjI5PU3G119zbx/tX8vwE87PrQ5GvIaEFKJClg0WQpYKWQ0WCiClgpZCiClkKWCiCiAIAgCAIAgCAIBIIJSEghDBl8ja2hi8RRrLUwz1aTGgEZqDupKlmJUlOzQG3unqhyPi7VG819l/Zdk7Rqmu9XF1KrMaO7D1DUdtGUhb2J5/7zaPLKOWSL6R4gVUpimzVLMzP1Htck2IzAW4nTxhkgnoauw3NMvnzJfKR1H1Ivb1QefbCLNM6mK24A6slJ3Oj3WpVUBrEFbEa6W1/O5NMKLOR06vvAUz0UDLlABbKAqoNSLtZUXQ8pLmsNkYMNgFYAu5pnW4NGobai3AeJ+EFba6GfZOyXcb4EA0aiFka4YrcEsL8QPyPhfKxOVlF2s230QxRi43drtJLq/sesf7V/L8BOLPrw5GvIaPvcL6UYfoYpuKTFabJlqU2L3CnLbqFTrpfMOzQT6nFbO6OFx+q1uS52PhPYNpW044yeFu/Ppc+EE+UfoEUQUCQ0WClkNFgpYKWQogpZClg0IAgCAIAgCAIAgCAIAgCCElIQwRnUVa4A66jTt/2nWx43JLr6oFa/fT9+UtnoZxx19V7EtX76fvyi3gTGtfVewtX76fvyi3gTHHX1XsS1fvp+/KW3gTGtfVexLV++n78ot4ExrX1RMtfvp+/KLeBMa19UCtfvp8P0i3gMS19UczEhs7ZtWvrb3TLOsOR5oVCjK44qwYX4XBvrJcrV1Y6Y22dbUaFibnNRVje1rknjqWOve901j8DitnXc/M0MTW3jl8qre2lNQqiwA0A4cJlu56IRwqxjmTZYKWQ0WClEFLIaEFKJClg0IAgCAIAgCAIAgCAIAgCAIAgh5Mpl8jPtYsa1NERnZqYsE1J6z8AAb8J7qNTDG3ifC2xfWn4L+zUwi7xmTSmUUs28YjgQCLBSb68LTrvvA8jjYzrhb369IAFhdq4FyrMumnblvfhYiXfeBDSq1wrFbXsbXVwQfcbayb7wNKFzx0sd0/a/SN/wCAwDpY7p+1+kb/AMBgJ0sd0/a/SN/4DAZsJiQalMWOtRR639Q8JHWumrFjH6l90bGP9q/l+AniZ9iHI15DR9FV9Ea6U6NRnpDpAU0lzsXJdcwBCqbG3PQc50VGTVzyvbqUZYXrY4AnI9okNIogqKJDRYKWClEhpFgpZCiCiAIAgCAIAgCAIAgCAIAgCAIBDBl8jfxW1Th6jAItTe4dVu1wykNUysrDUanUdvhPTFPmn18z4e1JOea6L+zTG099iKlUZsODSygYcFmsMoAJOpJtq2nlNQTSzdzyyS6Iyti7oadTFVFRzVbK1AkG7vqBcWLa+4sfGbMfg5eGwytvCT1VuEZgwBIuezhpY68LicKk3FpL+jbrKHOGK+jtb3M+x8PScVN7lBGUpmLjvXAy+XGeiNuqucq05xawp+n9my2Bw/NPtVPlOyUO355nB1qmj9PcwVcJRCuQy3CkjWpe/wALRJQs/p+eYjVqOSTT9Pc1MMVNWjlFrVEvYk36y8+HbwivGmoxwW5Z2v8A3/R71JNq0bfnmb2P9q/l+Anz2fVhyPGEw5qOEUgE39Y2GgJ/KErknJRV2fU03xClG3VA1EQBW3tbMLKq3sKmQG1uyx5az0KpNKx850dncsTvzPm8dg2ovu3sTYG6sCCD4zzyVmfTpzU1dGCZOpZDRYKUQUshoQUshpFgogCAIAgCAIAgCAIAgCAIAgCAIAMEZt4mlRqlWcVLhQoyjs1PLxM7ptHzalGE3d/boTD0KVMk0zWQkZSV0NvfbThNYn8ucnstN6+hspiCoIFSuASzEWFrubsfV7TrLjl8uZ4Sl4+aMDZSm7LVilrZTwtZRwy8lX3WnJU4qWLCr/n51HDU9X6GFMLRW+XfLfjYkflOqnJfGR7NTfO/oU0KXOt8T8preT+XM8LS+WPJw1HnW146n5RvJ6/yThaXyxKeEoKysBUupDC4PEG/KZuzSowTvn6GHFvmdiO09vHgBOUuZ7YcjAJClg0WQpYNFkKiwaKIKUSFRYNFkNCAIAgCAIAgCAIAgCAIAgCAIAgCAIB1K+KRMod2p3QEFERud7hyPDgZ7KUINNy1Pi7VWqQaUH0MAx66kVmYKCW+ppiw1ANwzWF8o17w8uu7paep5eJr6/x7Ho42mAGNaoAWtrh6Q0IJBDZjf3W1/Bu6enqTia2v8ex5+kKX89z/ANikPP1zf3acY3dPT1HE1tf49jHidoKAu7rFyfWD0aa249oZrnh8fKVQpfGOIra/x7Gv9J1O+vwSXd0hxFbUydMr8/H1F+XjG7pE4irr/BEx1TOqswF2AIIUHUjzkdOlYsa9W6zMe0Pav5f2ieJn1ocjWEhUfY1NmYR9lpWpU2p1KY+urVQwV2tcrTPqkhjlAAJsDw4nrGEN05ykk+SjfN/j7deS66HldeotqjRjG8Xm5dFlrfXK3N9D5CcT2osGiiQpRBoshSwaRRIVFg0IAgGShQeo2VFLseAUXP3QSUlFXZa2GqI2V1ZW5MpBiwUk1dMzrsrEEZhRqEc923ylszO9hyuvM19w+bJlbNyym/wkNXVrnvE4SpSsKiMl9RmUi/xlaaJGcZftdzBIaEAQBAEAQBAEAQBANzFUKT16IrOEpilma542ubf7a8p6E7Js/P7fKScVHqvIw4bG02xT1KK7lN3lS1daTaFRmDMMua2ttBpfUjXdNSSzPGoYY2b/ALN5cSwJtVcElSy/SGH1BUWKkLa+iW/DTXoMjnY/H5XTeGqatNQCaeJp2uR1rMqm2vZc24aWnOpHErfzmHDErZflXMD7Y0OVsQGtoTi7i/iN2L/ETiqOedv/AJ/2ZVCHVLyNX6UxH86p/wCRvnOm6h2ryNbil2ryR2NmbVLhFZrMnrs+JFO92JXIbaWufiT2zqg0kc/HuGxtwQ16lPUVA4/h/iHGGbp9DNtD2r+X9onmZ9qHI29ipSqEUTRNWqzEqVqZeqMhI1IGirU8yJqNnlY41cUfqUrL5/o6VTB3K/8ALVCiNfIKpK2ynq8T1iQDpY20seMuBXvY4qo+9eX+jnbXp0kAprSalVBu+Z76FRpoTbXUeB7dJmVkeig5yzbujmiYPUiiQ0UQU9SGhBSiQ0iwUQBAO36M3Y16KHJUq0vqje3WQh7X8QCJqOd0cKzUXGcuSef5yv8AjmfuPojsHeYahXx9JVr5Q2VQVsttDUHAOeJAt+U7UotK8j5G3VKbqONHl/L8PD73PpWp4e2UKi/9C/KdMa5Hi3cuqPituY7B4TDnEYpaL4u7KtOiGC3BNgRfsFrnQHlOE6qis+eh9XZdinWn9F1Bc2/nuflHpK7ihTFb2tas+IygWCKQFCgdmvZ4TDuo5nuhhdWThySS+7Pmpk9AgCAIAgCAIAgCAIB1E3xA6qHQcb/OdbnjcU+novcZa3cT4H5y3+ZmcC09F7jLW7ifA/OL/MyYI6ei9yZa3cT4H5y3JhWnovcmWt3E+B+cX+ZkwrT0XuMtbuJ8D84v8zM4Vp6L3JlrdxPgfnLf5mTCtPRe5LVu4n3/ADi5MK09F7nNxRbO2awbS9uHAW+60wztDkYqblSCpKkcCDY8pC2TyZsrSrmmaoFQ0hoXs2QXJFi3DUsw8zLmzN6alhyvp1MDOWJLEkniSbmZOqSWSIINI9SGgIKepDQgp6EhpCCiAIB9X/htQVsbnfVaNNqh9w1P3A/GdKXO54tub3aiurSP0Tbn+IFsIow+tVzeqW4LfsHOeJ7bKSUY5PqevY/0ROs3V/auXifnO0PSLFObtWqX8HIHkBpJBy53PuVdn2eCwxgvI51TbFUsj1SappkFC+puOHrXze43npi03mfHr05Rg93kn06P8ex3PTr63DYDFMLPWogtfjbUAn35L+c6zeKKZ8zY04VJ0/yTZeBXdIlJEqVSEzhzSGlSmlXOxdGYjrlbKRYUydSdOijaKsrnCpXxVpKU3FLkkaX/AAxvG+qclrqSgRM/1h6qogqEhjddHygA3JGVsud1nZM7rb7RxSi0uniMX6H1UZQCwU2vvEANiQgKBWbPdyEtoczILWYEx0n0LH9QjZ41Zr83MtX0Taid46uVp0qtZlqqqhtyhZlDI7DjlBFxo1wWAJFVLNHOX6h9MsrO2R1a2y6LFkNO7BKrUN5Q3auyANTFzTpdZutelmPVUm65Sx6YF1R5FtNSNsEm7rrr4Gt0CkapXdZkWpSRajLRDKKtajSs9NaSZHyVSwWopsQD1hJhWLNHTfSVK8ajbdlZ80cqtRo4nD1K1NN29HjooJNi1ju1VSCiufVBBTi2bq83aUbpWPZF1KNVQlLEn53PnZyPeIAgHSrVSKlKmKPSGqIAFCsTqStlykEEkj4Ce6i8mvE+Bt3NO/Q8PanUehiKC0a1NQXGIqVKZuAFsAGAF8wa3bYm87bxXt7HiWaumeKNWkam6NOk56uUivVCkuyqFBVrtbML8dAxvI6qXxB5K7Nl8CUOWpTp5NFV2esqgtnNy9xe2TLr3l5mZW0U5Oya9DEZxl+13MVKpTJYmnR0dkBarUANv4lF7Ea8SOzsmsaN2ZVp0hdXFAlTYOcRUUEC6dXKQDcrmue9rpwu8RLM0F2zRDFtwtixbKSxAvbQda9tDp4jzm8RrAzz9I0nemEp7omopJDOb6/1MbDXs5CN4rFjFqSG0Pav5f2ieFn24cjBTUkgDiSAPeZC3SV2faJj6zbOGDOF1CgI6FMrKWJ6wOt7i4YHiDPTSajiur3VrdL9Hz5o+ZOEd6pqfW/LPlyvofH1qTIxVhZhxE8zVj6sJKSujwJDaPUhoCCnqQ0IKehIaQgogCAfQ+gm0FoY1C/qVBu2HMHs8+HnOlN2lmeTbabnSduazNvGYdsPUqYap1shsrdjodUqDwIsfDhxBnzq9Fwmfd2LalXoqovycyrgnLEgZx2W/MSxqxtnkdJu87s2tnej9WvVpK6kKzi4BGYjtty0vqeEsa8b4YZtnm2h5YnyVzrf4pbRpPWpYegAtLDoFQDgFChVH3E+YntccEVDQ+DsEZPFUl1ZxaXpBl6OBnC03VqoBsDlpUqVuPW0pX1t61vGax8vA6cLnUd/3ehip7YTf1XZA9Krk6tSmri9O2UsjdVhoQVuNGNiDYgqlpXJU2PHRVO+aNrE7dw98tOjTFJ7CsEw1KnmVWR1BF2z2dA1m6ptYjiTt1s8jjH9P+hqVr9LHrEbcw/ClSp0t4j0qrUcHTpnLUpuhAs7Fhdgctx6trm9wdXNEj+nvDJO2aysjZPpDhVqVKqqzNWfPVARhc5s49aqwADWNra2tcAmTHFZpGnsteaUZSVlyt4GKn6QUECKuayBMtqTZVy16GIIKvXYsCcOoChlC5nOpOlVWKySMT2GrUeKUlf7fyesFicNWDYakdxTZSWYgrfUG1izksbAZidACAFu14nF/SsjpOnVg97P6muSXJHy+IQK7KpzBWIB5gHjOJ9GLuk2Y4KIB9f6LekeG2fiGqYkFhUw6KlgeIck8AfCe6hPDdn579QhjcV4HE9ItuUcVtGviKbJSotTCU97QLAjq3BWxINyxzch4zEIKF7Pm2/P7HlULRslb7fz92czpab/AEekFGSzJhsqn61HN1toRrr2hcutxNmrZG62KTfBt7TtdTm3Gmi1hcpx0zAW7cyn+GDNvD1FHFUxVzb2mou5zbi41FKxy8dcp92U96C2NHadZDh1UOhIYdUUgCNDwe2viIKlmcWQ2bWz6Ds6sqsyq6liFJAFxxI4QRPNHQ2h7V/L+0Tzs+xDkYKbEEEcQbj3iQtrqzOg22axvck3GX2lXgBa3rctJrGzktnj8S9jTr1mdy7asxuf2eMy3c7wioqyPAkNookNFEFPUhoQUokNIsFEAQCgwD6bDbepV6a0sbcNT0p1V4gcbHw8iOJtc3mpYZq0vM80IVNnm50OT5xfI3cLTw4NziUKeBF/vIP3Ty1Nkuvpkvyez/ykv+F3/FjPjvSuhQRqeEGd2GUubn4kgXHgABzJm9noRo53vL0X2PHV3+1P/L9MdEfEV6zOzO5zMxuxPaZ1PQkkrIxwUQBAEAQBAEAQBAEA2sZTo1shZypVcugPyndTsfNq7PjabusjzhKFCkxZXzEqV+sphhY2NxddDpx98u8OL2JPq/IxVsFh2YtnIzG9lWw8hbSN4ODt1fkY/o/D/wAxvh+kuMnCeL8jawwoU0ZAwYPe5ekC2oto2W493ON4Zexp9X5Gp9H4f+Y3w/SMZeF8X5DoGH/mN8P0lxk4XxfkdXZG0+i0q1GlWO6xAtVVkvfQrcG1wbEjl4TUazimrLNWz+cznLYk5J3eTTy8P6OVjKgaozLqDa3kAJwZ9CHIwCQqPtsN6Cq+zHx4xFnp0t8UNLS2UtkzZr3NuNrfjPY9ltFO/M+Z/wCRe+cMOV7ep8XPEfWLBookNFEFLIUsGiiQqLBoQBAEAQBAEAQBAEAQBAEAQBAEAQBAOspUBBeml1GtRWt/6A2/WeunTUr3Pj7TXlTaSSzR53g06+H1YDhW4dpPU7NJ13EdWebjZ9q8hVrKL9ek1vVslTU5iB2aaWP71bhasnGT7V5FYi/tMORpe29vra9rqL/EcOyNzHVk4yei8jzTqBkDZ6CkgXVxVBF73GinhpLuY6scXPReRievlIB3TAlBdA5ADZrk3APVy6i3aJdxHVji5aLyMhYX9egRp6oq318CoHv1+Mm5jqycVLReQzanrUDY26u9uf8ALdAOzt8IdGOrC2qTfJeRztoACobacPwE8bPqU+pdn0aLkitUNLUWIQtpZrmw8QvxlSXUzOU1+1XO6tRej7injawotdqi7mpk6pI1twUAi4uRdp1xyccOLI8mBbzG6av9/mZwcZRpqRuqm9BGvUKkG/Cx46WnFpdD3U5Sf7lYwTJ2LIUsGiiClEhSwaLIaEAQBAEAQBAEAQBAEAQBAEAQBAEAQDt7Np0WxWGFel0ld11KVyA73QBSQRbQsddLgCxvae/ZYxlJqTsfn/1GUlhcdDn7fwmFfH4lcLTqUqA1pooDFTdRwdtVN72ueI1tFd06b5nh3uCGKbtn1NWtsqnZyi4gm3UDog11PWsx0trpw++eff0u4zxdLuRzTgquYrkOYC5FuydIyUleLO8KkJq8XdA4Kp3TNGro8nC1O6YF0bOzcElQEsKhOZQN2EItcZr5iLG3CYlVhD9zONWvCm/qdjZp4GmgV2FYEsu7OVMpNl49a4GbN5WiNWEnZPMkK8JzwxeaPe0vaH3D8BOTPvQ6mpBo2kx9UJuw3UCslsq+qxzEXte19ffGJ8jG6i3i6mvMnYsFLIaRYKUQUshoQUshpFgogCAIAgCAIAgCAIAgCAIAgCAIAgGxtKjVO5aje6pxVrEcO289MGlc+NtNOUmrK+RqYfZtVnY1bjq3uwz3NxobG40vr4TTafU4RhUg7qF/ubI2Le/XQC7AXpVL2BIU2F+IAPhm8DJZdxq9X/iXl/szYHZ+4DMGWqSh6rJVHWHAAi3HmbeUrafJ2ODpVe1m2iq2fMqqFZgnVqnOBwI6/VvyPCZt/wBv49ibmr2njo4K8KSkg9mI0Nj468PvHja2/wC38ew3NTtOeNhgHSorD+qi9/h+srs+p1hvIr9if3Vxs3ZWZXNS1KpTyPS0FnsespN+NrWmUpY1Zq1ne78rfcVJSwJYM7pZLPnnd+Gp42l7U+4fgJzZ9GHU1IKfUptLBnZ75kPTQ2RCWJBVrksAdFAHVy/0rzNumNYfE8PDz3qV/p+fL8/I+ZE5H0RIaKIKWQ0WClgpRIaLBSyFEFEAQBAEAQBAEAQBAEAQBAEAQBBD0KzjQMwH+YzWJnPBEdIfvN9oxiZndxJ0h+832jLiZN3EnSH7zfaMYmTBEnSH7zfaMuJkwRHSH7zfaMYmZwRJ0h+832jLiZMESdIfvN9oxiZnBExMxJuTc+JkKklyPVCqUdXFiUYML8Lg318JeRlq6sdCptpmzZqVAlgdd0L6m5N73v4zTn4HJUEv/Z+Zo4irndnsq5jeyCyj3DsmHmd4rCrHiQ2WClkNFgpYNFkKIKWQpYNCAIAgCAIAgCAIAgCAIAgCAIISUhIISDJDKQQQkEJKZJBCSmSQQkpk6NPYmJNPfCm2772U2Putx/Sep7FWSTw81c8nH0cTjfk7GgJ5D3FgpZDQgpZDRYKWClkKIKWQpYNCAIAgCAIAgCAIAgCAIAghIISUgghJSEgySCElISDJ1/Rj0eq7QrnD0WRXCZ71CQvrKgGgJ4uJuMcRxrVlSV2czG4dqVWpSa2ak7U2twupINvC4kas7GoyUoqS6mCCiDJ9lsza20VoKlOpSamaeVRUCZlUqNAbA8BzM90dqqpfix8arsWzSm27875anxwngPtosGiyFLBSyGiwUQUsFLIUQUshSwUQUQBAEAQBAEAQBAJBLiUhIIIISUhIISCCUySCEgh9R6B7SrYOscTQWlVdlamEqsw0Vqb5hbTjl7ec607rNHi2vDJYZX+XONt+k4r1KlTLmrVGqNu2uAzWcrrrpnHx98klmdKMk4pLoc2ZOpk6M/KbwPQ8/EU+4vR35SYJaF4il3Do78owS0LxNLuKMO/KTBLQvE0u5F6O/KMEtDXE0u5F6O/KMEtBxNLuQ3DcpMEtC8VS7kXctyjBLQ1xVHuRdw3KMEtC8VR7kNy3KTBLQcVR7kXctyjdy0LxdHuQ3Lco3ctC8XR7kXctyjdy0LxdHuQ3LcpN3LQcXR7kXdNyjdy0LxlHuQ3Tco3ctBxlDuQ3Tco3ctC8ZQ7kN03KN3LQcZQ7kN03KN3LQcZQ7kN03KN3LQcZQ7kN03KN3LQcZQ7kN03KN3LQnGUO5E3Tco3ctBxlHuQ3Lcpd3LQnF0O5Dctyjdy0HF0e5E3Lco3ctCcXR7kNy3KN3LQnF0e5E3LcowS0JxVHuQ3DcpcEtCcVR7kTcNyjBLQnFUe5E3DcowS0JxVLuQ6O/KXBLQnE0u5E6O/KMEtCcTS7kVMHUa+VGbKLtlF7DmbcBGCWhOJpdxKeDqMbKjMbXsoubc7CXBLQnEUu4nRandMYHoTiKXcfVbJ27hxhKdA08KDdjiatemjV7ZyRu766KRYC+vjwlSVRTslk/n4Oeyw2R7O6lSX1q+Tt+Mub+LkanobWwLtVTHtuyyKtFmYBVY5iXa+htlUWuLhj5evdqomsWF9D5Uau7km44l1GwtoUKe0hu0XE0s7JQFVgiEnQM2cgAWvox7RrObVklKWV1d26dXY6RlHFKSVsnZc8+ibMm0MXhU2lTKtTejvQ1UHKaKjN6hIGVlA4kC023By/x3w+Kavq7POz8TEnNxTqWxu97O9l0TtlfW2XLrcyekG0MO6VnToqEimtGnhFp3vnBdiQob1bjja028NsjksV8zk0cVU3SEMuUEqoZjfUk25akTnjV8J0wu1zziMVVAIYrYhmNrahMpP4j4ykMjV6w7htqdR9/wC+XhANc4p6ijVABc8RcaDl2cfMGASojra5XWw9bmQB+IgGu+JI4wDz0yAOmQB0yAOmQB0yAOmQB0yAOmQB0yAOmQB0yAOmQB0yAOmQB0yAOmQB0yAOmQB0yAOmQB0yAdKjjcJ0OoHz9M3g3VgcuTS9zmy8+y89CdDdWaeLPPpzyy0tz6nL/Jj8Pn5O96H7f3OFxFE0qtQ4kPujSyEXem9MZgXUqL0216w09W5F/OdTc9GfSHEUbU3w7lFr0daaKapWk9SoaRtUpD2jAhgOHEODqB81hPZUtbndrf327OeluUA+VgCAeX4SoFXhIwWAeDx8pehOpF/P5yFPK9kAyNAPC/v74BkEAsAQBAEAQBAEAQBAEAQBAEAQBAEAQBAEAQBAEA7eG9lhfdV/GvAOpT7P9Vv/AKK0AwYH2VL/AE1/tE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1" name="Picture 5" descr="http://www.distroplaza.com/distros/14/1242597055.snapsho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954734"/>
            <a:ext cx="4588727" cy="286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43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7432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Solaris</a:t>
            </a:r>
          </a:p>
          <a:p>
            <a:pPr lvl="1"/>
            <a:r>
              <a:rPr lang="sr-Latn-RS" dirty="0"/>
              <a:t>Razvijen 1991. od strane Sun Microsystems po uzoru na Unix</a:t>
            </a:r>
          </a:p>
          <a:p>
            <a:pPr lvl="1"/>
            <a:r>
              <a:rPr lang="sr-Latn-RS" dirty="0"/>
              <a:t>OpenSolaris</a:t>
            </a:r>
          </a:p>
          <a:p>
            <a:pPr lvl="2"/>
            <a:r>
              <a:rPr lang="sr-Latn-RS" dirty="0"/>
              <a:t>Solaris otvorenog koda publikovan 2005.</a:t>
            </a:r>
          </a:p>
          <a:p>
            <a:pPr lvl="1"/>
            <a:r>
              <a:rPr lang="sr-Latn-RS" dirty="0"/>
              <a:t>Otkako je 2009. Oracle kupio Sun, ne distribuira se sa otvorenim kodom</a:t>
            </a:r>
          </a:p>
          <a:p>
            <a:pPr lvl="1"/>
            <a:r>
              <a:rPr lang="sr-Latn-RS" dirty="0"/>
              <a:t>Aktuelna verzija je Solaris 11</a:t>
            </a:r>
            <a:endParaRPr lang="en-GB" dirty="0"/>
          </a:p>
        </p:txBody>
      </p:sp>
      <p:pic>
        <p:nvPicPr>
          <p:cNvPr id="3078" name="Picture 6" descr=" photo Solari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5580000" cy="25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80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Savremeni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63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OS za mobilne platforme</a:t>
            </a:r>
          </a:p>
          <a:p>
            <a:pPr lvl="1"/>
            <a:r>
              <a:rPr lang="sr-Latn-RS" dirty="0"/>
              <a:t>Android</a:t>
            </a:r>
          </a:p>
          <a:p>
            <a:pPr lvl="2"/>
            <a:r>
              <a:rPr lang="sr-Latn-RS" dirty="0"/>
              <a:t>Google razvio kao OS otvorenog koda</a:t>
            </a:r>
          </a:p>
          <a:p>
            <a:pPr lvl="2"/>
            <a:r>
              <a:rPr lang="sr-Latn-RS" dirty="0"/>
              <a:t>Izvršava se na različitim mobilnim platformama</a:t>
            </a:r>
            <a:endParaRPr lang="en-US" dirty="0"/>
          </a:p>
          <a:p>
            <a:pPr lvl="2"/>
            <a:r>
              <a:rPr lang="sr-Latn-RS" dirty="0"/>
              <a:t>≈</a:t>
            </a:r>
            <a:r>
              <a:rPr lang="en-US" dirty="0"/>
              <a:t> 50%</a:t>
            </a:r>
            <a:r>
              <a:rPr lang="sr-Latn-RS" dirty="0"/>
              <a:t> globalna zastupljenost među svim uređajima</a:t>
            </a:r>
          </a:p>
          <a:p>
            <a:pPr lvl="1"/>
            <a:r>
              <a:rPr lang="sr-Latn-RS" dirty="0"/>
              <a:t>iOS</a:t>
            </a:r>
          </a:p>
          <a:p>
            <a:pPr lvl="2"/>
            <a:r>
              <a:rPr lang="sr-Latn-RS" dirty="0"/>
              <a:t>Apple razvio za svoje iPhone i iPad uređaje</a:t>
            </a:r>
          </a:p>
          <a:p>
            <a:pPr lvl="2"/>
            <a:r>
              <a:rPr lang="sr-Latn-RS" dirty="0"/>
              <a:t>Razvijen na bazi </a:t>
            </a:r>
            <a:r>
              <a:rPr lang="sr-Latn-RS"/>
              <a:t>Mac OS </a:t>
            </a:r>
            <a:r>
              <a:rPr lang="sr-Latn-RS" dirty="0"/>
              <a:t>	</a:t>
            </a:r>
            <a:endParaRPr lang="en-GB" dirty="0"/>
          </a:p>
        </p:txBody>
      </p:sp>
      <p:pic>
        <p:nvPicPr>
          <p:cNvPr id="5122" name="Picture 2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39616"/>
            <a:ext cx="1337310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data:image/jpeg;base64,/9j/4AAQSkZJRgABAQAAAQABAAD/2wCEAAkGBxQTERUUExQWFhUXGB0bGBcXGB0XHRwdHB0cHB8ZGBgfHCggHB8lHhgeIjEiJSkrLi4uGh8zODMsNygtLisBCgoKDg0OGxAQGywkICY0LC8sLCwsNCwsMiwsLCwsLCwsLCwsLCwsLCwsLCwsLCwsLCwsLCwsLCwsLCwsLCwsLP/AABEIANEA8QMBEQACEQEDEQH/xAAcAAACAgMBAQAAAAAAAAAAAAAFBgMEAQIHAAj/xABOEAABAwIDBAYFBgsHAgYDAAABAgMRACEEEjEFBkFRBxMiYXGBFDKRobEjQlKy0fAVJUNTYnJzksHS4RYkMzRUgqJjwggXNUSU8WSTo//EABsBAAIDAQEBAAAAAAAAAAAAAAMEAAECBQYH/8QAPhEAAQMCAwUECgECBAcBAAAAAQACAwQREiExBRMyQVEUYXGBFSIzUpGhscHR8OEGI0JDU2IWJDRyksLxgv/aAAwDAQACEQMRAD8ApKcR1jpdxWIBzLhCA4ADnIAKrgiL2FbWFVw+JBbGd7EBy8lKnCDBMG/0gocLdXwzVVld1N1zZ/8AcYkXj1lzF+0ezqbaeEcallFUfxSgtOR3EKRHalSpmTppwg+cTUUXsfi1dZ8k49k5lS7+E39w/iZZRRYjFOiIdcJi8KXHdrx599SypXk4xJaut8OZR8931pvBuIiZkcUxxNSyi09NGZPafCesbzdtw9jKOsGv0pvryq7KXU52g0W1GcQlzKoJGd0icoyqPaMQpOkn176VFLoL6W/+ce/fX9tRUsemP/nHv31/bVqXRJeNT6IIcxHpOa/acyxJ/SiMsWiZnhVWUUjGMagZnMQD2fnun5qc1xbXNHfHzallLqLC41PWNqW5iAiT1iAtwkdnUKm/a4RrPCKuyl0e2ZjcOcXhBh14rN6Q3PWLWRGa8g2j+nfVWVghCOl19obWfDy8QPkEdUGVJSM8TLmb5sTpeYrbNFZSInEN/nMR39vkeF72901uyisYLEYYoUHXsQhWY5SlSlSmxE6idRpwHiKzUW5XhbH0jEidRmVIEDm3BM98QSbQEqmfRRa4HaWHQHg4HXbEskurQdfVMEDQzJHCI5wi6iEoxDlpW4f9yhPnNq0oiGx8QkLX6QtzL1ZjtrHalMGAZUYm1hMSQKojooiacZhQ00Cp/MHkl7tuEFvOQYhUCWyb6zlA1URmxUUeP2jhF4clrrm8RlACescUkEOCVSVEXbm1wJi5Em7G6l0vHFOfnF/vq+2tKlj0py3yi/31fbUUWTiXBHbc5jtn7aiiKuY1oYYAOOqfzfSWExI1M8YUIABukzrVWzVqzsHG4X0lr0tb3UZD1mRS5zQY0M6xp51RBtkoiG+ON2YQn8HrxA7C8+dTs5uzky5jlj1s08NL1lodfNWpuuV9JXtNRRdTeX21frH41s2AuUuSpAn9IUt2lixvAthH0vdVdpZ0KveBeJ75o0bw8XC0HA6KMvpzBM3Og8ap8gabFMw0z5QXDQc1sFzoFfun41jfjoUbsL/eCjcfSIklM6SCKsTtvYqjQSWJFj4KSjpFW0bOUfnCap9mNLnGwVgXNgsnZauYrDJY3uwtcLrRY4C5CqYrDlBEkGaLYhDW2B2ep0nKQANST7qy5watBpcrh3bX+cR7/sqt6Fe6Kjc3bcAMLQTyuJ91TehQxFDtkJ/vDX7RPxrbuErDeILmnTgfxu5Yf4bX1T9/IVmPhTBVbYnRvisQyl0qbaC0gpC5zRqDABgEQeBvSU20oo3FuZt0Sb6yNhtqrp6JcR/qGfYv7KF6Wi90rHb2dCg+8e4mIwaA44pDjQMFTZMpmwlJTaSYkTciYpinro5nYRke9FiqWSGw1Qzdbd7EY5/qMNGcpJUVEpSEgiSogG0ke6myQNUyF0LC9CeMSpKvScMSkzELI18OY5Vjehawrfa3QzjnnFuekYXMozlAWkeFkmPZU3oVWXM9tYB7DPKYxAyuN9kptH0gZHrAhUgnnRAbi6pOO7XRRjMXh0vJLTTbgCmy7JWU8CEpTABmbm4y2HHBkAyV2V09DT5X1YxeGzARELmRJN8vfp3d1AFbCX7sH1uiKaeQMxkZIPvd0X4zAMl9ZbdaSRnU0TKZMSpKki0kCROt6OJAckKyWd3thPY19LGHTK1AmSYSlI1Us8AJHtAGtbJsFS6GnoRxMGcRh5Ol3Lf8L+6h7wK7LRXQhiwJTicPPD/EHvymKm8Cllzzbex38I84w8nK4jWDIIIJCgeIIEj7bUQG6pNNDVro+2MTkDiuRJ99VPlC49yTlNmko1uaw26yH1wvMTlB0ABKdOJJB17qSpog5mMqqZrXNxFGsfs5lxJGVKFcFJATB741HcaO6BrhomHxtcEhbG2lnKxM5SAfG+nsoVAbhyUpnXuiqd32n0qxDr62Q3MqCglKQkZsxJFonWeFGmjaXXK7FNVyRR4W2t4KtsbZ+GxKH3G8dig1h1ZVOqdCUEBIUVJV9ADiY05QaHux3/FF7bJ0b/4hY2PsXDY4OFrFYlxLK8mdSkkKsFSgwSU3iTGnKKhiaVptfM3Sw8gp04mAFcoNPgZrkInidtoQwt0EEgEwDGgPDhXntryuNYIL5ZfP6jJdCiYDGX/uSBbqb7+kOFDmTtAkRaMuUHU3Bza+NArIezNEjHafv6EaM727SER2njkqXlSZidL8uNeho5nT0rJXan7ZLlytDJHNHJeZ2wMOw86bhtJWRzypJj3Vcmq3HouOLxWJ2h1mIexC1OSShlC1CEg3yIBhKU8zr33NUyPErfJhTp0U72vlx3B4hxTmROdtS5KwAQFIUTcxmTE3FxyjBFjZbBuLpu2SucS3+0H1qYPClxxLl/Tn/wCrO/sm/qmpFojnVdr3WwiXEBSrpSAAO+Br7q87R07ZXOc7QFcehgbKS92gKZFYRBEZEx4CuqYYyLYR8F1jDGRbCPgud9KeHDWDxCR6qmiQDwvXObCIatgboSuU+IQ1TA3QpX/8OyB1+L5htsTP6StK7cq64XXw02VOFSSnKAokmJBKjMcBIPv53XwhG3rrWWGWsikrKCkEgevJE2GdMd8WJuR3mrwqGRxFiuDdO1trSAJ6hs30MFes8LUxHogldI3p2p1eGwyUhZCGkFaUd6E5TqJgT7aQqmuwXC7myImknFbPQn5oHsTeEFIcVmydZCVGJJuSnNMGAQdZ7QryVTTy4zb9/lMbWmjp7N6jQJn3jxwc2RjkkEH0Z0gK5ZPHnXZ2G5zGGJ5z1Hhl91wHyNebhcv6DXcuLxB49QPrj7K9HJoEIK1jd9sViUkKfLKEqkqbzNm9gmUqKlcSB4k6WAtKfZO++JY6tvruuStQIU4FOKgnKYUpQULgiDMEHhEy6iB9NzmbaKT/APjo+u5TEeiyVBWVE/bcBPWJ4EqHvodYbU7z3Fc+qJELz3FS7nbXOFStDnabgqSkDtZzFgdADqZ8uNedo9piIEPOXLrdceh2q2IESHLl1ur+198FLQUsNdWSIzqVJH6oA17/AHUWXbQIsweZRZtuNLbRtt3lLmwmC3mHOKb2K/Gx57wi7Jkxtce8LoG6SwWFAwe2ZB8E6iupJqu7Hoodz8KUPbRC2ylC8VKMyClKk5EiUyIUnvFqGtqPdPDqad2iVIU2lWKKkSkpBTkT2kSIKe8WqKJeZcskeFNpVEdo7LeUvKhtHVhIzFRPaJNwlI/R58T3X4u0tm9peZGCxA16n9sMzYDQDVM0tUYiGnRAsBsNrDp64NhpCllOdCM0dogZgkSEyCJ0FcrsNVPbfO9XqTf5dD5fRPmthYPUGfwRLGKbKULQcyVTChoqIkpPzh3i1etjDWxhjNBouMSS4udqVRdcSUrQq6VghQ7iCDWJNUaPRImH2FicK7mw5BicquyY7yFEQfbWA4jRaLQdUc3T2ScMpx5xWZ1zW8wJkyeJJj2CqWk37vGX2jP5RPxpg8KWHEufdN99ruj/AKTf1TUh0CY5rpW6W8HVFKVQW1hMkkDLb1pNojUezkfLUtTuZC12hPw715ihrtxKWO0Jz7u9NTu92FAkOFXcEKn3gCukdoQAa/Irru2tSgXxX8iub9Im2ziMPiFHsjq8qRyE8e8k0jDUGesY7vyXKjrDU1jHaC+Q7lR/8O7n95xYm/VNwO4KV9o9tehl5L0rV2d5gqLo0zNhIPf2/tFBWlhx0rASEqCsySqUkAQQT2tDpAibkcLiKL5+6eFj8KmODDYMcD2z5G80ePRZK6ht/ZXW4XDLQlRCmkZyi8jInLOttb+FVGGm4cmoah0eQSRht3VhwTnjOfk5Mi5BOXnECItlHKzMsLN1a3euXX1Bnf1I/ck5bRwpa2NjlLCgeocCSrWMtvfXJgp42SY2jNapcWD1lyfopfy4h7mWh7lD7aek0TAVpjdR5MglCkq1ExpoQeBEnyJteg2Wlv8A2XezoMoSlBEAEmAFZtSbkkkz8BAqWUQrpSezY0EcGU/WX9tHj0WSrWbu99ZUXQce2StUm2Yz4TRsrJXmqWJwiB6mKBHeIPGP4DxJ7p5h2bSHMx/X8pY7KpCb4B8/ysN4EG/pSCBrpYTAJ8fva9V6NpP9P6/lT0TSe4Pn+Vbw7GX1V5+ZHPl9+dPQRRxNwsbYJiOFkLcEYsO5SJfcbKil1TZI4Rczpex1J58BW3gIrSVu5tJ4RGPB8geP6ugtPn3SOw6Ilz1XncY6oFJxRcFuyIvYT6vC59lW0C+iy4m2q0Wk5dPdRrId1u3tN0AJOKW2bgApCgAAIKlEWBNteHsG4WK2M1Hh9oupAAxoAk2hPEySLSRJPh3Xy4AAFgFdlqp5bisziis6SeXdwA8KM0IZKr4llJIk5Rz+9vbao5uSjXZqsrCIufSUjuJk+cT7p+0Vh0RbnqvDCI4PhfcDreLfHletNAvosucbao3sBAD7P7RPxFEdwlCbxBIPTWPxu5+zb+qazFwphxzVTY7mN6hJb6pSMvZCzcQVJIkkC2UG5/KI7wEZ9nU8ry51wedv0rnzbLgmdjNwT0P8FWlP7RuerZgcdeI/TvYz3ig+iabq74j8IXoWn6u+I/CE7xjGlv5cISiRKUFOpmM0KJ4cTGlM01FBA7Ey9+pTNNs+GnOJgN+pN0O3e2ticPikO4dzI8pQRJgg5iAQsXlJMT4SLgU4QCM06ulJ6Q9sFOZLeEKT6pU2tsmBJ7KnQRrF9eFr0HA1XdZTv9tpUw3g/IHTiQoulI04+yphapcrk208e5iHnHnVlbjipUqdToIjgBYRoKMBZUnLcvpB2gw36O26wW20Sn0hJISMyUhIUFAxKxAMxoOAobmA5qwUwf232sHFKDGAz/SCFSoaSD1vxvY90zla5ss4W3xWzSzvtvttHFJGGxJbSk5VFthPr3lIUcyiqCNAYkcYq2tAzC0Sk/BY1bKw42opWOV5HEHmDy+yt2vkqTwnaW0D6oZVESSlSBx0KlAKGnaSSLih2arWh2htOCcjHkQfpcOs45ePMVLMUSRjMYt1S1rVmUsXPsiLWAgWFEAsqTfQlpdFfQS4oCSSowPOmBokzqrf4BWdVo9p+yqK2GleTsBX02/af5ayHA6KywhaPYRTZgkeINq0skIftDHttRnVBOgFz41hzw3Vaa0laYfEdYnO22+tP0ktLUPaBBrO9atbtyiY2wyV5M5BmO0CL8jy86sSNKoxuRfKrn76JksZokN2XyJlA7ioz7hFB3zETduVQbHM/wCMxrH+J/Sq38aKKOci4afgfwo8RhVIi6VA6KScwMa37qIx7X6IMkb2GzghW19qN4dGd0kDuEnxgcL699W5wbqstaXaKPa2OaYZbfUsLZciHGwVpE6ZoEifDURras71q1u3LO1Ma1h0NuLWktOxldRKkX0zKjszzNqglaoYnItsVQ9IZt+UT8RRH8JQ28QSH0zq/Gzlp+Sb1/VNYi4Ud2qXcJu4taQoqCZFhEmI43EWrqRbPe9ocTZISVzWusBdWUbtLBkPQRoQCD5HNRPRZ975fysekR7vzVLauxFtJzk50z2tZknX38+NL1FC6JuK9wjwVjZHYbWKCPuBKbj+vdHlSDnBuacGaK7C3ex2MQV4fDOLQJ+UKghHfC1kJJ5waFvR0WsKg29sbF4KPScO40FaKkKSe4LSSkmBpPCpvR0UwoeggieFEBuLrKbdjbiPvNJcK+qChKRkKjB0JuInlXOn2myN5YGk2QnTYTYBXv8Ay3d09I//AJH2+vQfS4/0z8f4We0dy9vr0YP4BovJeS82gAqypKFJEgAhMqBA43EfDqtkBNk3uzhxJM2Zgw6822XENhagnO4SEJniogGBw+zWtONhdYCasbuL1OOThcTikMocHyL4RnbXEAJPbGTWL6EjgQaHve5XZee3H6nG+iYnEIaK0ww9lJbcOa0kL7BMxBkAkcwVTe9ylkt7xbEcwb62HcudAmUmUqBEhSTxB9tjyorTfNUUyxQ1af8AEYgIdKidFk++mom4nAJN5sCUZ2ZjQuVCFRw1F+JFcX+oKh1M5reRXR2U1swJPJWsY/2SSACLyAB7a4+ztol1Q1o5m2S6FZAwQucOSX8RtBKyLgxXt6iMssvNxPD7obsnZqMVtM9YEqbZYSspUYSpRWUoQr9EmZ8ALzXOl4k7FwrpD2NbbWlLwLeU5kqUrsRlgwrRIBITlVGojUUFGGh/eYSV0o4bDu4ZWKZW2pxjJnUhaVlaFKCCF5T80qSQT3irWVhlyVJCTBJAB75tTb+E/m3z5eKUGuRTPh14lLnUuOJVmBXIlMQUjXXjpXNqYHyUDjAMD8QAJeXZa6lo+FkSGSRlWGSuDgWk5Nw6EDqeqC4jCYppWROHDwKlEOdZHrKzQfk+Atx484HagqoXxAyuwuAFwASLgWyNxrroPuhPheHENFxc537/ALeal2rhVstNpWdVLMZioCTOUeEx5VzI3TSVckjiMFmho55ZEnvPiUw9rWxNbzzv5pP3gwTz0hooylBSrMJ1INjlJGgmCJFtDTT4y/RAEzY8iqm0sC4nBJweGbbbQf8AFcWMy1XkwMsCTrpaAIrHZ3dVfa2d6p7dVGDRhGW0NMj/ABVqAU4u8mOzEk39gsKvszitdpYnfdlfyuHjTMiJ1i2vfRHcJWG8QSP02/8Aqzv7Jv6prMXAjO4k97tbHQsSpIUeyADcXGsffSub/V21KyAwwUzi0PvcjIk5AC/Lql9jU8Ehe+UAkcj9bI5tPclBBLZhcaWyk+HCulsivqIohHUOL7f4jr/Nu/PvWa2ije4uiGHu5fwkLevZammHg4mCEG3wINd2WdskJLTkuZCx0c7Wu1XPd3NjJxeOw2HWYQtzt/qJBUoA8ylJFcCbQLvMX03hmm22QSG0tobgZRlQloCYg2AApdFAvkFBtbC4fFMLac6tbSwErEhUDgRGigSCDw8qipfLOKwZYW60TJaccRMalBKZjypmLRYcvolhGHbYZzlyVNiAlx0+qlJNgqwEipDWzyg7oNcBkbAHwuhOpIQfXcRfq4hWcEhh0kJLspAJClupN5HFXMGtyVdVGAXNAH/aFXZKcmzXX8HFVNuukbIxqJkZMQAVEkwMwFye7jVVjv77e8N+YUox/aPcT9VyfoswTa8aXFoCiyjOhK7pCswAURxI4Tob6gVlzcQQK6qdTsDmgG55rpDmyErx4xzy1POIHySHILbXItoEXHMk3M6wRjdLm+mJvdHz/K8nZKTjvTnVqfeFmw7BQ1y6pAiI4Ezz1vU3Snpib3R8/wArmHSolfp6lLcU4pbYXKo7IJUAhAAEIATYcySZJJojW4QupRVDqiPG4Wztl5KahpxO2MTmeKY1WR76chNntPgkJuF3miWzcG42sFFibXEgzzFVtaghr48MnLmNUCjqXwv9Xmre0w84kBRRlPBAUJ8ZHeD51y9l7ApqOXHcuI62y+Cbqq+V7LZWKA4ljqlAcweFdysdiIStJoUG2XvMMHtbM4crLzAbWopnIcxKHCniEkX7lE8K5UvEunFwrtrDqHAhQyrBPYWmFg2nMFCQAYoaIuXdM29bfo5wTagt10o6xIg9UlKgspUoH1lEJ7PAAk6iYovYRw527H10/EU2/hKVbqE4PYtPpIN5AyaWhVyfLKBr87zoLf8ApTmNb9+WVvnfyWnN/wCZDrHQjusc7/IDzRRT4vSXVOJd31es3+srjHKmqfUoE2gVbdnChxDltFDjPCmS6xSUjbqztDZmUGBJrbH3S0jcIuEobU2IVmSL/DwpppASRlcNUT3YgPsCdHEDUcxSj9CuzHqEm9No/Grv7JGn6prMPCjvPrLqewFhsocAzAoGh4EC4NOzsEzAD4hcGCcwS4vJMH4cT+bV7RSYpCOYT/pNnulJXSQ91mExDigEjq8oHna/MlXvptrd3EW3SomM1S11lxPZ22FYPE4fEpElpwEjmOKfNJI86Rm0C7TF9K7H22zi8N1rLgdbKSVEesJklCmxcKAtB7tZpYowNjdUt695GNnMdY6oZkABpJgrdMRlTxHCVcKipfNHpCnc7i7qcUpauElRJMcr0zFosOX0izgEv4VkhR/w0lK0xIlA9UkEXFefpYp9lSSTU3rh3Ex3OxuLEWsRnZHnjZVNDX5EaEcla2bgw2lUKUpatVrgkxMaACASbd9bg/qJm0XBr2hhGjb/AEJ59VltB2cEtJJPM/uiE7w4VxjZWOTiSCpTK8sGbqTlJmE+su4EWmK9BVywyStMY/b5czoMr80pSxysYRIf3nyGpXMuitQGJeE6tWm0gKHDzFFhbiNkjtUXjb4/ZdOzUxulwsK9mqbpTCuT9KCgcaO5lIPGO0s6eB99LSizrL0GzBaDzP2UlLLpJw2iT1i4T883nv1pgaJM6qc49/ICMYyFEeosIBEagmCZkRfUXrBlcDbNUKaPWyz6a+AP77hyTmkAItHfkuTyged6m+Ks0rP0lV1OuKWSpZcMxmSLGPo2Ajy761e+ZUDQzJqF7Y2SHoK2ySNDMHwrDmNKI17gokbstoBDeICEkkFPX5ArTtQhapBn50HSReKDhai3co2N2GW1pKerXACpC5APIjmD/A1trG6rDnu0R1SDHzPeaNZCurGE2liCcpxaGkgSFLQg8QIzESTEnUkxHGaXdEwckdsjjzW6sbi4B9NZIMxZBkgTHqRNxx4isbuPoVrE/qqxdecOZxRWe9A9wAAFMMY1uiC5zjqtmsS+ySppSkTrCAZH6psatwBWbX1Vx/aWKv8A35kwPot3I1AhJ8jxoWILZiCo4nFYgi76HJMENpQToL2SDF9RRGuugup2DOyubuJIxLHZI+UT8wDiONadwlbbxBKXTQj8auH/AKbf1TVQ8C3JxKrultzGJaLbWJbSlBASl1IVAMmEqNwAlKzBMDLFpFFLyEs6mjkNyM0YVt7aSUFSnsMLwBk1N+63nz4QYreLPYYunzS5vdtXGOENYl5CgO1kasniAVQBOhi5irDsQW44GRH1Rmlp1AUINx31ktBFijh1kS2TsFUBxlxTaiJBClI+cRlzJMlUJzZQNFJ50ExsCKHEqHauw8qQ66oLUVZSQ4papy5gSTqO8WtYnhBGwqYiqWQAW9lEtZVdM+6+9uMYyYdt9KW5gB1IWlA1kHWO6YoT4mHMhaDiMkyObf2qbh3DRAzdnRWUEiySLElM6HL3gHlT7EoJpN45pv3GyO2olAsClXe3ezG4slrEugpQogoQAlBKVETYSq+k+MCuq2JgdjGun6NPPVBxG1kCwuIWysLbWUrGhT94PgaKCQbhYexrxhcLhOmB25jnG0rGIYvwUiCBcEkD9JJHAQJkCiGqeEr6Pg6fNbY3bO0G2lqU6zKRPYSDYGDqmCbiPOeE12p/6FPR8HT5pDxT6nFqWtRUpV1KVck6SfD+ArBJJuU20NaMLdE4dUeVBW01Y1R6xyw9ZWp7zTItbNIm5OSHHHJ5p9hP8KAaiLqmBTS9FlONR+c9if6VXaIlfZpVewy84lKyR4xRmPa4XCC9jmGzlq+YUEwpSjcJSCtUDjlTJio57W6qNY52i06hf5l7/wCO4f8AtrG+Yt7l63kojP1jYJgFbKkCeUqAE1BKw5KjE4BW8h+mr2AUVD81c/s86oTJ8CsA1Vu5at3rUbruTMj9/wDpUt3KW71Bi9mlogLUBOnbJBq8+iyR3qjilNoEqcSP3jQpp2RC70aCmknNo81KNmykKCkQY4K491Iu2tSt1J+CM+hmY3E61vFYTguS0T4GqbtmkJAxEeINksY3K/sBsjFMXH+IngRxFdJ/CVlg9YJW6ZR+NXD/ANNs+6sw8CLLxKfYfRmXWkuPvZCpMhCUyRItmUTroSI4RNcCq/qSOKQsjbitle9vhknI9nuc27jZXx0VN/6lX/6x/NS//FJ/0x8f4W/Rg975INvRuGrCNF5t0OISRmBTlIBMSLkESb6RXQ2dt6OrlETm4SdM7g9yBUUTom4wbhB91t2l450toUlGUZlrUDCU84FiSYAEjjyNdqV7Y24nJWNpebBPY6HWiB/e1G2oZF/+ZpcVNxcI5htkVl7ofSRbGLkCBLNgOVli1Tf9ym7XNN4NiuYTELYdjMmLiYUDcKE3uPYZHCjtIcLhYIsbIG9iwFARN4PlH20F0tjYLYaomsZOUZfWVGvh9tUJb8leGy3w2LCrERwHHn9lW2S5soWpj3R3Zd2hiQw0QnslS1qBISkECYGpkgAcZ4XNbc4NF1AF0dXQoyNccqRrDQ/nMUIzEC5GSvCqm0uiNpllTreILymxm6sNgZwNRIUdBJgDhSr65rmlsZF/mnaGFjqhgl4b59O6/ddJ+8bbPUJKQgL/AETP0Y9vakWiNLAkFG928AB8V6DbEMQpnFzQCLYcrHXMd4t49e4WYrprySZMVhVPvKZSoJLi1JCjoJJua3O7DCT3JSL2o8VO30XPn/3bY/2H+auH2tvurqXK3HRU/wD6tv8AcV/NV9pHRVcqDF7sKwJAcfS51kkQkojLHeZ9aujQS4w6w6JOrzIuiW4RJxmICFhKvRxC4BiVjgbHSiz8SkHCuhNrGQfKEptC847Vtc2hnW1uVBTB0CXekYxst8hRUJauVZvyzelRZSSh9oQZFiDrOldNgJcAuccICOYHapdVlbIUSLXHx4V0ZYRGLuyQGSF5sFPs3HFwmTAAif0lWSD7z4JNYmjwAfuXP971uN+IodtjEHRz5pjsqBElIVE8eyQbcxzFAnAAaW87/habe5BQ/DYBt1aHJUOrWPoqGoMlJSZ8K8ztWfdTx3tb+V3tmAuheG/uS03g3mD2NcS0QpkwM2VSVEpTBmYvmEaVztoBkl3t7kSZjo6Mh37mFgbUSltTaAklZSVuFN7QQhscAOKuJnhFBkmaIyxoFza5t8guLjFrK/u4pBxbEa9ann9IV65t9yPAfRDZbGEudNSiNqOx+aR9Wrg4QjycS7ThtkpyJ7S/VHw/VrzTtg0ZJJB+K6Qq5LclJ+CU/SX9/wDbVegKPofip2yTuQPfnZyUbOxKgpchskeMj9GmaPY1LDOyRl7g9UKeqkdGQUh9DqTmxkJCj1SISTAN1WJ4V3KqNjwGycJ18Fz4ZHsBfHxDTxXWcICG0SMpyiUpuB3AxSmCOP1I+EaeCZa98gD5OI6+KmnvPs/pUWlxDpha/GIN7tIEkRcFVp8xTcPCgScS5fhsKtxYS2hS1ZiYQCoxIvbhfWlXalGGiIYTYxTiUoWUqQ2sKWsHslJCVAJJgkqFgBc35GrabOCpwu0qc7FQnO6HAW83YCZBzXKUKChMBJkm+kA/OFjjU5LoPQ08UO4xafWThifCFff2UyGB72tPMpaokdHC97dQCUR2hiHCn1lG/Omdv0jpKMtiHME+H8Gx8l5mn2nI54aLknIDnco7uapSVw46jtKTlGcFQVMRrxt7K+dybMn3sb4hmCL26X+2a91RUtfFG/tLCG2uOfjdJvToyE7RTED+7oMC187km3x7q9vEPVSj3EnMod1qvpH2moqTLs1R/CCL/l/+41VZ/wBM7wSsXtR4rqLKtfHn/WvMNK6hU2f7/c0S6ykPpLWM+Hkj1V9/FFdfZWj/AC+6UqtQgu4i0HFYkKT1iThxKAkKKhnEgIPraim5uJSDhXTUqOWShU27IymLey3dQUwdAlnpLc/FeIspN2tYE/LN6RUWUhsupJSMsyQIiBc8eMV0mZOBXNcRhKZvQSEFCEhCIsAJPrBR7Z7VyBN/mpHAV1MYLsTjc/xbTT/6eq5e/wArNyH89VjEYAqsE5UytRTcgqXJUr4AcgAJNyY2TDmTc5DyGg+/io6bFpkMz5n9+CGbXbU2lubgSEiNBb+g8ABoBS1WWm1kzSSF1weSoYJPWvJaKkthfzjMCOJj+g5kC9SF2CBz9bFHkjMjw3RT41hljHoZYJV1ecLWSTKsptrEp45YEmOFIbSdI7Z8j388NviE/QMa2sY1vff4JlfskqAIFiDeDJFgSSCCDI466wSPMTQMwFzcv378v/q7sUr8Qa79/eaC7uOE41m35ZP1q9I32I8PsvPOP94+P3QbplH40d72mxb9Wrh4VqXiXctnvJW02pKwUqQkggi4IBFKHVMBTz+l8KpWlzpGeSnZmKzK1byi4uVEAAd5JokI9cIcp9Qrm3Q64OsxaIzKUykhEwVZSQY/eHtpirjbI0NdocigU7WvJa7QrruFENoEZOyOzMx3TSQjbGMDdBom8DWeq3QKWf0vhVqLiPSy4FbRUAQcrSAeMG6o8YI9tOQj1EtIfWSA7tJwwhS1EBeh7iIk6mOAOlKO1KYGija2gohtBUcoXYcBp9p9p5moNVDoo8M9JA7x/GtN4lDousdBakjGPpV89iwPGFJkd9jRZdAUNtjkUS3u2fiEYxTLKFZFR1YySCCPpeM+FdyJzZaMuLhizvn+6pnZez6ClkbUW9Zpvb8K5szdB/rEhSCm4kxpB56V5WOteXYQwjyt816+o2xDuyWm5slTpycSdpCCCUsISocQczivgoHzFPRcK8S7VU/Rx9MexX8tRRWtoEh5akyFBxRBBiCFEgjwNMFoc2x0SF7OujmzN58c4FAOsApj/EEFUhRtBA+Z7+6uW/ZtO08/inGzyO6K0veLaASVdZhyAFTAM9kSRBPdVCgg7/3yWjLIOiXMftN3EL6x4yqIHAAcgOFdCCBkTcLAlJJC83Khb2L13bQ6G3BIELyEjszB1+f7j3AyUNvmiRF1slp+A38ub0pX/wAg+Ee2By74vQsLEXG9SK3acKkhx/rBIISt1RGbLPqkSCJOse8TbQzVU4v0WpdtoaaslMSN7P2xiloUUuNDJ+cTBNifWFpMQOd9Imsumc02Qm0MTrkfVSjaON+nh5kACDeSR7RxGoFyBVdoKv0fH3/FBcbtB11fysEpkAAQBzjxjWt3LsyrZG2LJoWz2xVuISpKkXE3VEaHzib94ULkVcdU6EnCjbouAKqtbHdadQc6PnAZTn0QSQEgAkkWA4kjmCaqqo1MRifobaC3NEhaYZA9uvx5IknCYgwC4wJEiFd063A8TXKbQ046nzyTrq2oI5fBWNgMlvHYdBgkOokpuBJHGK6RILDZc4AiQAoZ0vJnarn7Nv6tZh4ESXjQrd/efGMgMtYtTLcKIzBK0pISSAMwOUFQi3OYJsdOY05kKmvIyBR9W820JI/CjdrzlauJ7kG/d3G9YwM91bxO95K+3tuYvEq6vEPqeDajEZQm09oJSADbQ60ZjWjMBCe5x1Ki3ekOhYfLCkiQsTMkhMW4XvwgGbXrbtNLoTddbJtTvDj5j8JNWjgiL9/V+3yoW7j91Fxv95au7w48oJ/CLY1tCAYtBENzNzygiL1nAz3VrG/3knbRSQ6vMsLVN1hRVmJElUm5Jm/fNEGixzW+C2W08o9ZCYEhR1m1pkePlyuAvaNbIrHnRWf7JMpVZ1mATErPiCb6GAPbyvjC3oiYj1Qx/ZiWFlKcpsDmT2gZE8fGtgAZgLJJ5olsPCmetbf6l1CuycwSRpeZm4UbAGcqgdapxVhMuJ3s2ihCiNpNkpTMBLZJI4D5K5MH2jnQ8LeiJdYf3q2jBjaaImLpaB1IChlQYBsQZmD3Xuzeil0o7dwZBLisQh5S1GSFFSjr2lE+A4nWOFbBVIzm8PYKwrVzHpl5wXJ6xVh+sbU0OHNc88WSgXgxMFTQIsQXESO43pY1kHvfIpkUc/urwwKOK2v30fbVdsg975FX2Kf3VKWgmOREgghQI5gix0pmORsgu03S0kbmHC4WKr4l5pPrkX51HOa3VRjHO0CrHG4ccU+ysb1nVEEMnRSMY5kmBlvwgVYkYcgVRjeBchXuv/R9tEQrq8NgvqAPUp8ymfYTIrBe1GEMnRe/s1iPzKf3kfbVY2q9zL0UOIwjzRCVIy8ogjyIkVsEHRDc17TYhasYB50nKgE8SYHtJiobKNDjopzu5ivzaPaj7arJbwPWFbvYoAktp8ik+4G9TJUWPVjdhDgxeHmI61GkfSFU/hKqO+IIf0vj8aOH/pt/VrMHAiTH10S2f0dMhlLmKxCmyrKYGVITnICUqUoGVEkC0XMX44dPY5BbbDcZlEMP0bYRUlGJePA5VNnysis9oPQK9wOqD719HicOyXmnVLSiM6VgZomMySIBidCB40SObEbFYfFhFwlfY2zS8vLOUASTrbu7zTQRaGidVy4AbAZk/vNNiNy20iVvKbkaG6iD+ilBIB74rOInQXXX9CQHJjnu/wDED4kfS60e3KbylSHSsDUpi3epJSFAd+nfUvnYiysbEgvhLnNPK9rfEfS90obTwBaWUG8cec3mOH9Kp2S4dVTOppTG7lz6po2Fud1qApayCQFQIASOBUpU8/8A7o24AaC46rgSbUkMpZC0EDUk2Hj3D6oodzMObek35XA/eLfvNZ7N3H5fRV6WfoHMv4Ot8bITt/dUMoKkknLchUXB+clQsRxrElOAzGw3R6XakjphDOyxOhGnd5HkQUD2Tsk4hwIHZ4kxPdYcSSQKBGzGbLqyy7tt0yPblNoJSpboPEdn3dmmm00bhcEpN1bK02LQoFbmMx/iu/8AH+WtdkZ1Krt7+gSptfZysO4psmeIItIPGJtyPhScjCx1l0IZRI3EEf6ocz7P60FHVhxR9JXf5649qq1Uewd4JeD248Vc2U6wlCQcxgDRC/d2a864Z6r0dz0VzE4jDxbP+4v+Wqt3qXPRAX3EZbGR1i4sR81omxE6muxs3R3l91yNp5ub5/ZA8c0lx1XaKQlEwBJNzp7qLVyFrhYLnumdDFdovcroG3MDh2UIUzhmWyoiFpSM3qmRmiYuON6539NySzVbsbyQ0HLle4A+6b2w1rKcADUj7lI+18W3kUnKguFU5kpFri+bnaK9FVSQhpaAC7qOXmudSQTYg4kho5E6+SKNYhYIJSAAQTaLTWNUaMXePEJ82Zi0hoOr7WYkITNjABKjGo7QAHOeVDMRvYLtmI3sEYxjraR8opr1gklvVBM+twMQZGtqwGE6A+awGE6ApB3oxCus6pSgFIUoETyt/CitbbPqla1lmtK9uu+esDSVArcUIvzt7KYjZdpcdAk43WyTzg8QDIaQFJ0C1iSomYibCYtGnE1l0duI+Q5IweDohm2McEtF1PYyqAWkzbMCUqE8DlOvLvojIjiwnPp91kyC10pbsZDjsOQskl5JAj9LxpWTJpCEzjC06XkztJ235Nu/+2qp+AKVHGU+bQfkIQUpUCB6xA0EyEkGSDFeZkranfyNY0FrCLmxNgbam9uq62CEMaHOs517C+tuiWcMh5KCtLikN5gCQCACRxyi+mveK9jWSQ07S4tB7vNeOimme0OubdblFdubQJwTzKgcwYkk5pMZRMKSNZ5nSuJTVbJ5bs0vy+i7McrsG6eMwOf8pS3EbAeWoiUpSpQka9WlS4I8QJHI12mi4PkPibLrbHcQZLc8I+JsmXZuNSFOOOoDxCZhR4lQGY89TRpIDYNabf8AxehmuWtYw4fDpZSbQ2kQ426G0tnJ6iU5QRmWII4yBB51mOnu0tvfPXyCzE0YHMLic9TroPoUob4YcJxLiBdKSQAZ4FQB11AoD8wD3Bea2pIXztcebW/dNOGWSzh2kEAuJzmVBIJClISmSeGQwOajXRaA3E93Kw68gT9fkvGvpy4CNv8AiJJ5XNyAPK2Q6lGF4FOQshTZdFwQ4gqLl87WWc0RYW1TPGlxOce8IOHwNrcjfT+CmTs9u63Qti1vcXxc221tbTvF0A2o7OEeSopPVEAFKgoQ4FSAoWIlIP71EqAA0uH+Jru7S35+iHSwnE0O/wADm255OvcX6XAPxS7uukF0iYkAT4kV5SurJqcNMRsSbaXXYrBcNHemTaLJaXlUoEkTIIOutwTxBpMbdq6eYCYhzegsPp0SEjCx1jmq3XUvP/UdW6QmOzW8hYH5od0q70JzPA/oD4qrrbOrJaqIvlNze2lssl1KI/2/NX+rp1P3USyfS1ftHP8AurVT7A+CHB7YeKLbKxYCUwySIGqhXnnYbr0PrWVzE42R/l4/3Cq9VT1ks495MA5SJcctOnYZmuvs7R3l91ydpcTfP7Jcx2Jh8KAgZYI9tGqW4jZJ7reRFqu7Z3odxCUJVCUITACeNgCVHjMUpSUzabFgJ9bX8J2R+8w4hpogi3aZWUzhDhiTr30+NUlF7RviPqnTYeFQ4y22r1mlqIRn6vrEry5kBfBQKZE6gniKZc8tJI5+diOa9O4lpLhz87Ec7dETxmzSpJ65vqUKdLjiislSgSqEITPAKIkW4mKyJQOE3NrDL5lZD2jgNzawy+ZKR94HQt9bqhHWLUqNdSTHlNZkya0dFz9pttGwDl+Fjd4BOJbeSJ6tYMHjBkjzFqYpzeJ7Oq87PIY3Nd0TsMJighCMK6ssoSQgoV2oJmHBqkgQI0tbWtCWDEXStGI63H0WHPnIAiN29336IbvSyosqQs5nXS2XIVnCQ0lQSkHSSpalECQmw8NwSDFduQF7ctf4AHeqkmNrOPrG1+drcvjnzsgW6BSMbhhluHkD/kK5spyd5p6PiCIdLSJ2guBfIjztUp+BVU8ZTrgcCta23wttbJaGVBE3I9bNE6WivNSUdQ2oe9gHrEXu42IAGRAyNjmF3hPSvpWscz1xo7pfp08VtitiLU3kGWLWkgW00FdyrkE0ZaNe9ebFC8C2VvH+EI3iwDjeGfdeUmS3kBCiSZIgRA40js+kEMnqgAdyMY5AS+Q3ytr/AAkzdrEdU7nibXB4i4UD4gkedenpYxJiZfUfRdDZLhie2+oHyKapdUz1WHCXGs2aUpHWi8hLgFxHOIMWMUfDGJMcvqu0z4fEcv3RdrE3Hifkfl5LGJccLgdxipKQIQqAtcaJyj1UzqogWmJNaYxmHdwDz5DvvzPQD6K2uaG4Iku489Y4VruSZVHMmT8aRqwGvwt5ABef2k5pnsOQAVnZ20eylGZKHWiS0pcBJzaoJNkkK7SVG0kzFq6u7BYHgXa4DFbXLn39CBmuGGZ20IJt5/zmF5vAYtKgsNLBBzBwwEyDObrCcmt5Jiimamc3CXDpbn8NfksilkBuBn1/la7V2gCFNpUlalrLjq0jslV4SjmlOZV+JUYsASpUMwU73uyAbhaDr595yy5AI0bP7gtnncn8dwzWN38IgukKtKbcNCJ01tevnm3C7cNI5Oz8CvQUlLBUvwSi+VxnbPyTJidkMpVCTnEagqHlBNeYnk3b7MeHDray6MWw6JzbujI//R/Ki/BjfI/vH7aD2h6J6AofcP8A5H8pQ3pSlL5SnQJEiZhV9Z7j769psHH2XE7mTbwyC41bTw08u7hFhzzvn591lcmuugoW60teLUlCglXXKyqJgAhRIJMGwjlR3AFljohNuH5a3RwN49skBljs6wYHEaFwRoeHA8q5xooTzP75J/tc3QKTNtFcjqWZEyLzbMCfXgXSRrU7FD1Kna5ugQPbDTqQhbyUgLzBASbQIJVqZnMLkkmO4U7TxsjFmJSd75Dd6GJ2MrEypJQkpKUgFWUrK8xCUCO0ewTqK1IAdVURcNFt/YbFXlsCBPrjiYgQY1nWBY3tQsLeqNid0Xv7FvpClKSAEJzEZgbCJiCZsZ8Ae6ba1t1lzn20WvUmPWjzplKg55I9svHYhwKydQSmBKgsFRIMAZbSYOsDwqzORqumzaExGgV4HHkCWWhMcQNSAAQXJB7WlZ7Qt9um90fvmlvG45TivlAAUyMoEAHj52rReXapGoqJJj63JXNg9epSxh0JMJzFK5gxoB+le1xxqb0xpR1OJciiyH8fnQgtMJKwopKsxBy6+qoka8qrtRQ/RzO/5fhYf9PMjqmBJICgeICicuZfJJNxwq+1FWNnsB5ofueo+m4W4/xkfWFYfwlMM4gjXSiSdoLE2yIt/trdPwIdT7RVcEtbKIaxpaBg5JNpAJhMxqT5Rxq3AE5tVNOEZOsp07Tf47QPlHf36W99ZwN91axu99UtqKU4lRcxSnSiMoJsSSm6RmiIJuOIPntoto2yw831ddVcG2hQUSrIbAAKi8i5kacdeFbxOabhUw2NwbFXk4BBn+8pPiPHSTcaX8e6Sdrn6lMiqm/1CstYVBQk9blJiQYPidREHzN+4GjVz9Sp2qYj2h+K1xGHSiMqwuZuBFAuTqlneN1IjZjbgkuJSriCO8Acu+fK1W2pliyYSB4qBjXaqBnZDJKgVpBBsYEeqDoCZuYkGLam1aNfU++fioImLZ3AIQiUrSoyJAF794JBjutrfSVZp5ZfaOJ8UQNa3RaobBKZJSJ9YWI8OVKFgNwcwUZrjlbJSqcVwxkDgFRPGJv3D20D0bSH/KHwR+21A/zCtVuKkj00xPdMeIVrF7c7SZSINm0g/wApvwV9tnP+YUvYxACiArPf1tc2pzcx538NKfaABYJQnNHorKIgG1JLzo1+UXb/AHGmBohm11oNhL/NgeaR7ibVjGzqt7t/ReTsE/m0nzQf41MbOqm7k6LVbIbJBRlPhr3zxogIOiGWkaqbDYJx6cjeYJ1JgATwKjAvGk3juqnOA1VtYTotv7OPfmkfvtfzVnG3qtbt3RYXsFxAKi2ITc5ShUAcYSSQBzqw5p5qi1w5Kt2ec1tZzUa0IPCarJTNapw6eCB7KllFOmRwAq1SwsTBkWuDxB5g8DUKgUS2knW/jfiTHtJPiTzrNgtXKwlhvl7quwUuUd3QI9PwtvyyPrCsv4SrZfEEw9JqZ2iv9RHwolPwIVT7Rcvxe8bmdQaSnIgwVKk90yDaeAoT6k3sEZlK0tu5R/2lcvC2p4dhQnTjNv6VjtL+5b7IzvRTY+2lrWlDwQC5OXLIIgSCoH5qhoQb0SGoLnYSFiekDIxI13lzTxu/sX0hwJKsqUiSRE66DvJ58qNLJgF0tDHvHWRHEbOwiZLYdWlJguKdQ03PIOKTBPgKV7Q9OdlZ3qbB7OwrhSlfWtlVkK6xC0K7kuJBST3GKrtDlOys70L2rs0tOlEyBEGIkHTz+ymGuxC6TkbgdZUi3VrK16usFS6kDVDIWwVuWbGhuRGlD8UxbX7/AP1WgrKorTVrF1CtFRXdMOWsot0s4/ElOJcPJ1Z9ijWnn1FuNv8AcHiun7lbCQGkv4hOYqggHRIN+OltTrr5850hBXSEeIXRnG7DbeaKF5FOjNC205YuYAuSLi14IAmdTW8cMitFjHG7BYeN1xzbSlNuqaXdTZIPuIPmCD509TnVIVI0R/d3DF5lhFkguPFRiQIDIzHhIE6kDhN6kp9ZVELNRphzCdYWxhnlpSSHHVEoCAkLKlZchiAbZspORFgbkaKq7TDS3GHWJLanUJUlQ7SCSkFKoJHEjWCCmCq9RRc+ZfGUQngKdukbFSdaeQFS6lgvZzzqKWWJ8aii9NRRZzeFRRYz99S6lkX3OX+MMLf8uj6wrL+ErTOIJt6Rx+MVmJ7CPq60Wn4ECq9ouIJxJbWgoiZUTmGZJJJTcEcB40gdV0hoiLmBQlOcFOcFRkgm4AN05YjuiKpWot3158Q0oi/WnSwggmAI4Hv40WHjCDP7MrrmExeVhwJ7JKUoJ49pcEzrofKmKrQJajOZUT+NUDkFkrKwmbhsNEpTlSeyNCVGJhRpNPrXZ/bQZW32syVZJAUQgrSoAJADiSNRFjUUV3GYgudWs6qaQT4xem4eBc6p9oqhFbS61VVWV3W4kkmI4wNOdhyisFbCmS3QXFFaFVxzQirYqehTzP3/AIVtYVdjDZjFZebK2i5TT6KPo/GhYkzhXONuqJdfHDO4P+SqJIf7Z8ESEf3R4rtG4u0W8ZgkBKgHAAlwZikggQYg68RzEd9IkYk9fBkiuD2W1gmlKU4pSO2SXXVKPZOUXJiMqQDyj2WYwDkqElxmuD7c2l1+LfeR6q12nklKUg+cT50xTm97IFU22G6Z9g7PdfwQShTQVmeTlWsIKswasmdZgg+IrUmqHHwrbB7cW0kMrdLamwZQQToJiTcwBEDSI4VhEV7dvZj2dDqkoaQt1tSUrXClAL+ag6EA6Dw1tUUXPcM8cqeFhTl0lZSdbUurss9Yal1LLGc86ill7N3moovTUUXs3fVKIzuWr8YYT9u39YVTuErTOIJ56Q0/jBf6iPhRqfgS1V7RcQUeqeUh5EltRypWDlIVftcYM5gRzmkXCxIXRYbtBChaU4MuYpUhPahSgQdLGDJ4W7qytK/u6M+KbS3OVJK1cgYN/DgPGjQC7wgVJAjK6jgQClaFfOH3I8NaZqRdoKUo3AOIUbiykKStM5jckEpPMgp7SSYE84pFdFasoUuABlSARZJSEg+tlB7SlEWzHhUVoyeEaAQB3CnYW2YuTVPBlyVdeUmtkIIddRqb5VgrYUGXTu9tZJWgUQbPZmLCTYfGln62TMWao9Wpd9BwonqtyWcLnZ8lXewpkCK1iBF1gMdeywzhI8Abxf2HQ0KQ5ZLTBY5ph9H8aXuU3hXJtsqPXvftXPrGmyLixWQcJuFfwuxcay5LAUF3EtrAuDBScxE5TY6pki5kSsIQNCmzUEixaptoYXamIBS6l1YBukuNgTaJAUATca8weIqzFfVygmto1BX8G40rK4MhgGJBsdDIJosUYYMkCaUyG5RndbGOZiwlCHQqVBK1FMGADlUL9qAMsGTGlaeBqVlhOiMYpp5Z61zZyczYGuLIUImCoZuASZKuVzWMI6reI9FrtTbeKaSXDg0sqMAOFwuFMggZUTYgAxIgEaTVho6qi53RJzdhpRkFb5/AVLqrLUuVLq7L3Wd1S6llnMaiixPM1FFjMOdRRG9ySPwjhP27f1hWXaLTdQuidIInHqtYIToOEa0xT8CUqvaIAdn4ZyC6AYVqpIJjgPVPDjOvCtOF+Sww2GtlEjYWCMmWwAQLtCTM3A91Zt/tC3i/3FTHZrLafklJ10CMo015a/Gts8LIUnjdYTREBFytiT8oRyEHu4xQcP8AtCOX/wC4qyyloAnrAdRBTfTWJnzqsOfCpjy4yqoXRkoq7jc3mOev2VRW2i6jbUQb1hwC0CpHuYoJCKCrmzMXlNhf7n+FKyx4kzBIWG6vYhQVB7tOFrWoAaW5JsvxKHE4YASDfurTSsvaAMlVyESVGeVXYHIIRdzKLddUwIm8XE9rq/vD37Vz66qZ5KKD0tf012iO2rgIHHgDA5A1LBXmpDj3j+Vc0A9dWg0GvCpZS6iUom6lEnS5J00F6tVdSYfNJKCQQCSUkgxxuL6VMlM1aQw+rDrfC1FpK0tr+VvmULdjNJEACY+BisleaixDzywgLWpQIGQKXIgSBaYESdeZ76gUK0GHXmUmRKQSbjhrerVLUNdnPNpjXjE6VFFsWyCkQJWARccdJ5VLqrLRZIJBsQYPlUupZaFY51LqLHWDlUV2Wcx5VFSN7jk/hLByfy7f1hVO0Wm6rqW/WFUrGrIHzU/CmafgSVV7RLisAs8PeKLdACy3s9XL3j7apaVtOz7d8aefjWbqLVOz1aEAd9aDkMtUR2Wvl7x9taus2UicG4I7Pw+2pcLNkWdcUtDSeqSktiCQAM2l1Xvp7zWGtsSb6rT3hwaLaKDE4RSpOXyEVYWb3VRWz3OCfeKiu68MC4fm+8fbWTZWCsI2e59H3j7aE4BFBRPCsLCLi82uKUewk5JqN9mrLuGUeFZaCEQuBGZUHoi+I+FEsgop6N+if3hVWRFw7HtFeLdQkSpT60pA4kuECt3AFymCmlHRxiIEvMA8u2ffloHaWIW8avHo3f8A9Qz/AM/5anaWqbxqW9v7DcwjgQ6UnMJSpJJBGnEAgjiI40Vjw8XC2HA6K5uzuq9jApTZQhCTGZZNzEwkAEmAROmtGawu0ULgNUc/8sn/AM8xPPt/y1vcvWcbVBjujvEobUtLjThSJypKgTH0ZTBPcSKoxOCmMJMbVmICRJMAAcSdAKFdbsnZno0xJSCp1hJ4plRjuJCYnwou5cs42qVfRjiRq+wJE/P4/wC2oInFTE1Lm8u7juCUkOlKkrnKpBJBiJBkAg3H3msOYW6qwQdFLuruw9jirqsqUojMtwkCToAACSbUvLOyLiRo4XyaJkPRZifz+H/5/wAtB7dH0KL2N/cocT0W4sJJS6wsjRIKkk9wJTE+MeNQV0Z6qGjeByQDcUEbTwYNiMQgEHgc2lNHRLjVdo3v/wA0r9VPwp2m9mubV+1KiwuyZAJJmJgDSuNPtgiQtibcD7eCVxk5BSfgpH0le6l/Tcvuj5qt4ocVgAkSkzGoNOUe1N9Ju3tsTpZWH3QjaWNDKM0SSYA0v3nlXoKanMz8Iy6qEoN/aRz6CPaa6foyP3iquFsneVz82j2mp6Mj94qskxbPxYdbCxaeHI8RXLmiMTywoRNkys7EQGg484UyJAA53A7z3Ckt85zsLBdO9njji3kzrfvzKqpRhpjM749j4TNGMc1r2HzSAq6TFb1/l+bq1jNjJDXWtLzpGs/fhyoAlOLA8WK6Dqdpi3sTrhL+0cWGkZiJvAHM1JnBjblNbI2c/aFRummwtcnoPyhCd4FkwG0knQCSaT7RfkvZ/wDCNM0XMrvkrD+0sQhIW5hylJMAqCkydYEjkDVb49EJn9M0UjiyOckjpY/REMFig6gKAjmORFHYQ8XC8rtKifQ1Bheb8weoKKxUslsS4KxiAjaSlH5uJcP/ADVS8xtET3J2c2Y4rsWxsYy5gsQ4TLiL2uUiAUmORMyeQPKkI8LonO5hJxOY6JzjqEBO2v0h7aW3iV3qS9/doh1bMGcoX7yj7K6FE64d5fdO0j8QPkmjoofSptDJJGZ1XvA09ld2H1acvHL+FcmcoaupjYbF5dcSU6glPt9W4P3vS3bX9AmOzN6lBd5mk4ZLZSVnPmsq5tGgA76bpZTLfFYWS87BHay+fNjvEOsEDRxs27lJrnx8TfJMvGRXecFiM4k2hOY8YTftR5aV1n4QcvDzSALlX2jiHFOdW2hxJSgFci4TpmA7zw4X1pESmSXdNybzd/6t7+/ppyT27bHFvXZuOjfu7u7vjzSN0lYqWmUQbLJ7oKbXo1Y1oaMKBTkkm6m6L9ohDTqSYJcn/iONeW2pJhe3w+69NsqLFE49/wBkf3j2jiVFtvCuJTmCytUpEAZALmY9Y6CaQimZYl/cugYQrW7eKUy0UOu9YtKzKioqJkA6m51jyoU1SL3Cxuh0XN91Vztpg88YD7XDXqYzeMeA+i80/wBofErs29/+aV+qn4V0abgC5NX7U+Sv7ubRSl3KrRYgHv4Dz09leSo5QyYh3NK7PqGtlwu55Kjj3ShxaSMsE25DhHdFJzNLZCCLJWclkjmkWz0VZ3ESCKY2ef8AmWeKzG+7gEB281mSnuJ+FfRNnOs5yJUvwNuugNbrYIEJVh2zIsb+xV9fjXKNfUkXDyu6KeEGxaFT2zu1hOoeLbCElDaiFCZkJJEX0ka8YijU9dUb1gc8m5H1QZ4YRG9zWjIH6JV2G3lajvNO1pvL5BcRjsTbotvbtMhwImyUpA80hRPnIHlQ9nwAtxdb/Wy3tQue8DkAB8rn97kv49TyUtqylKHQSlwxEDWBz5TwM3FSaWR83Z4Rn/idyaPz+9bG2fsyljp3VtWQQMmRaF55XPJnW2ZHS4uxbq48lDzfAtKPmmL+JCrnjArFXTtjwEciPmqo5pH70v8A8QJPIXHQaDLLwACD70j5NH6//aa5W0jhYPFeu/ok/wDNS/8Ab/7BR7t7aXhGnnEJSpSltI7UwAUuqm36tctk1gSvZ7Qom1cscbyQAHHLxaPuvbY269isMS6U9h9GUJEASh2eJPCoZsTbqqSgipKgCO+bXXuejmqbdv8AwT+sfgK6VD60ZPf+F4z+rzaub/2D6uTHFM2XncS4Ph2Qca7IF8Q4BP66tPM1zKs2gee4p6tNoHnuKeNiqcwzocbjSFJN0qB1Socq81DXOidcLy0G0HROxD4JhOI2f1Lg9CIcXeLFIVFsq5lIkzAA8Kd7fSYD6uZ5fyuh6Sot2fUNzy7/ABSJjtnIBSFoSrX1gDy50zsiTE158PumNjSbxrz4fdN25GxDkD7KUS24fkx2eAvpHGvRwzN3Rjdz5p+WN28Ejc7ck4O7YeEFWGFtCVG3nlqhTMOj/l/Ko1bm6s/fghm28Up9KbZMskgXF4tNuVGhiEZN80GWpxgWySh+A8PEhhoHgQ2kEHnMWpCM2cPELoycJ80Twez1NrCwmVp9UquE8Mx5xwTpz0g9uV2MYRkDr+/dcaN4acRzPJEsE1K4UDCkhalKlSiqJkGdLG3CKXLAxvq8sv3v71t8hcc+f78Eo7z4BIIU4hJzFUAgGPAHxoda71GhGos3OQvZraQSEBKRNwAB8K8ltfiaT0XuNgtBhf4/ZXcOh5a1dkIypUlCiQqSSLwOHZ99cl5iY0Z3vYkfvin3A3OVkZ2RspaU9tWdRMlUR7vACkqioYXeqLBLE4UlbuoA2zhCIvixpx7ete7i9k3wH0XlX5vJ7yuw73/5pX6qfhXTpvZhcir9qfJLqsReK8HKC2RzTqCV5pziHEFH9mbzo7IxLYcyiEuQCoDkQdfH405DWtyEzb20PNdOn2mzIVDcVtDa58+qHYzFNrfPUpKWzoD4XMcBPCt0mB9a3dDL+EDeRyVP9kWb+/BYxDOYV7ikfZxVbTJDAe9HEbzOgR1bZnWQTPjesnZ8d73Kg2/KBbC35/lR43eB1xCkFCBKSmQDMEQRrWo6KNjg4E5ZrE23JZWFpaBcWyvz80LwzcJipUOu9bpLmIEovvRsPrUt4ltBdAQnO2nVWUWNrkcFAXgCKFRVW7vE426Hx/bjl1XempmytbIBfIZfvzSHjnsQ+9K5UvQJAPZA+alsXAHICu5HuIY/V069e8lIyQvkdd2v7oE+btbCVh8M668Mq1oKUpOoB58iTFuAA4kgcSrqxNK1jNAb/vgmxTiGB7nakWQPeNoqbT3K/gRXK2wDuQRyP2XY/o2ZrKx7Scy3LyIP0UO1fRfRkt4dKwtSkqcKp+alY5xMrOlq4ckkeABmvNe2pu19oL5yLAENt3kHx5c17bW1EvMttIYQyEkKOX5xCSkcBzOs1JKgOaGgWV0dI6CV0r5C4nLPlnfr3KfYTWVrxUT8B/Cu/slp7Pc8yV4T+rZmvr7A6NAPjcn6EI9TllwbrgmNTGIdE/lnL/71Gua7Rdx2hTTsrFhaPlMb1SpIAUlJEBIIUpUWBJiTxHHhyvR9Ocy0fP8AK442ZTOzLQPj+VbAVlKvTWjAJgEXgTbs8T95tU9GQW4R8/yr9EU9r4B8/wAoOvEyrMVEk8TT1NG2NmFosE/SRsjZgYAB3I5sHaqmQpSHVomxCYgxzBBB8aZAKZNkxM7XlsH06FHVCigRrY2v82PE8r6u66HgbZDcdtNRzJDpWngbQfYBI7q3jcRa6GImNdcBCnMSpVirXhw9lBTKK4HHKIKTiS2AnslZRBPLMoT8aPvHDmldxG43sFMcQRpj0agW6uT3pGW4HPxqGZ/Uqdmj6JW2tilOKClrUoxHa4eAFhWJCTmSixNDRYCyFq5yQe6lJ2tcLOF106GeSAl0biP3mmD0RtMdXtFrW+YpTGgkC88fKPJR9DCf8I/fNMu2nUu1cfgPwq20sc4lOVOL6xKgQS2pNvMCR7qB6Pp2ODgwG3j+Us+pleLFxQfc5P4ywfdiW/rRXZvcJHmuw73/AOaV+qn4V0Kb2a5VX7UoM20hR7dhGtDnpIZTiewE94Sm5iebvCl9Aa+kmJgSO+L3+49lLdgpv9IfBX2ODoFslhKCQmD3jjRoYIoh/baB4KCJkZswBSijA2zVuaHCxC3ZQDMqyxp36/xj2mtGaQc0JtDTHVoXnEARCgrw8vv5VbZnnUrL6Knbo0LwqXWrK1hMYtBhLikp7jA99hWHtBzIRYpHtNg4gK0Me5/qT7vvNYwt91HMj/8AUUL2KWswpZUAbSffFHja1ugSU0j3mznXUShIvRSA4WKE17mODmmxGhGqhGAaI+aDyIHP7KRdRQA+zC7DNr1pb7d3xWqsC2BIynyH3+/CtNoqe/sx8FUm164D27j5qXhT4AAsFxnPLiSTcq9QUzdcW2h/mHf2q/rGuQ7RehdoVI1QQlxqjw0PhTBTJVJuhxocXNX8JqPGjjhWjxIu3WFpef4Vtiw9RVhbWvA+H8RRShhanUeFVyUQ7E1TlbFScpeRNRaFVX+Pgf4VgLZUTWlZfqsq1uj/AOo4X9uj6wpkaIHNdP3w/wA2r9VPwro03s1yav2pQailLrIrBVqdusqKYVSi0XVKl5FWFkqatLKwqoqWoqKFWUUQIRW5ogWCoHKipYRVhUVvWllX6Cml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0" name="Picture 10" descr="https://encrypted-tbn3.gstatic.com/images?q=tbn:ANd9GcRcobnxp9ukIFlHESKP3Xozmds4TaFNfT_m8AQRndFwf0SYSv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19600"/>
            <a:ext cx="1524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1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0292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Krajnji korisnik vidi računarski sistem kao skup aplikacija</a:t>
            </a:r>
          </a:p>
          <a:p>
            <a:r>
              <a:rPr lang="sr-Latn-RS" dirty="0"/>
              <a:t>Aplikacija može biti implementirana kao skup mašinskih instrukcija koji je u potpunosti odgovoran za upravljanje hardverom računara</a:t>
            </a:r>
          </a:p>
          <a:p>
            <a:r>
              <a:rPr lang="sr-Latn-RS" dirty="0"/>
              <a:t>Vrlo složeno za implementaciju</a:t>
            </a:r>
          </a:p>
          <a:p>
            <a:r>
              <a:rPr lang="sr-Latn-RS" dirty="0"/>
              <a:t>Zato se obezbeđuje skup sistemskih programa, koji obavlja upravljanje hardverom</a:t>
            </a:r>
          </a:p>
          <a:p>
            <a:r>
              <a:rPr lang="sr-Latn-RS" dirty="0"/>
              <a:t>Aplikacija se obraća sistemskom programu da obavi određene funkcije</a:t>
            </a:r>
          </a:p>
          <a:p>
            <a:r>
              <a:rPr lang="sr-Latn-RS" dirty="0"/>
              <a:t>Najvažniji sistemski program je operativni sistem</a:t>
            </a:r>
          </a:p>
          <a:p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5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Implementacija</a:t>
            </a:r>
            <a:r>
              <a:rPr lang="en-US" dirty="0"/>
              <a:t>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pisani</a:t>
            </a:r>
            <a:r>
              <a:rPr lang="en-US" dirty="0"/>
              <a:t> u </a:t>
            </a:r>
            <a:r>
              <a:rPr lang="en-US" dirty="0" err="1"/>
              <a:t>asembleru</a:t>
            </a:r>
            <a:endParaRPr lang="en-US" dirty="0"/>
          </a:p>
          <a:p>
            <a:r>
              <a:rPr lang="en-US" dirty="0"/>
              <a:t>Danas je </a:t>
            </a:r>
            <a:r>
              <a:rPr lang="en-US" dirty="0" err="1"/>
              <a:t>ve</a:t>
            </a:r>
            <a:r>
              <a:rPr lang="sr-Latn-RS" dirty="0"/>
              <a:t>ćina pisana u jezicima višeg nivoa</a:t>
            </a:r>
          </a:p>
          <a:p>
            <a:r>
              <a:rPr lang="sr-Latn-RS" dirty="0"/>
              <a:t>Različiti delovi mogu biti u različitim jezicima</a:t>
            </a:r>
          </a:p>
          <a:p>
            <a:pPr lvl="1"/>
            <a:r>
              <a:rPr lang="sr-Latn-RS" dirty="0"/>
              <a:t>Niži nivoi kernela u jezicima nižeg nivoa</a:t>
            </a:r>
          </a:p>
          <a:p>
            <a:pPr lvl="1"/>
            <a:r>
              <a:rPr lang="sr-Latn-RS" dirty="0"/>
              <a:t>Sistemski programi u jezicima višeg nivoa</a:t>
            </a:r>
          </a:p>
        </p:txBody>
      </p:sp>
    </p:spTree>
    <p:extLst>
      <p:ext uri="{BB962C8B-B14F-4D97-AF65-F5344CB8AC3E}">
        <p14:creationId xmlns:p14="http://schemas.microsoft.com/office/powerpoint/2010/main" val="341018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MS-DOS</a:t>
            </a:r>
          </a:p>
          <a:p>
            <a:pPr lvl="1"/>
            <a:r>
              <a:rPr lang="sr-Latn-RS" dirty="0"/>
              <a:t>Pisan u Intel 8088 asembleru</a:t>
            </a:r>
          </a:p>
          <a:p>
            <a:r>
              <a:rPr lang="sr-Latn-RS" dirty="0"/>
              <a:t>Linux</a:t>
            </a:r>
          </a:p>
          <a:p>
            <a:pPr lvl="1"/>
            <a:r>
              <a:rPr lang="sr-Latn-RS" dirty="0"/>
              <a:t>Pisan najvećim delom u C (71%)</a:t>
            </a:r>
          </a:p>
          <a:p>
            <a:pPr lvl="1"/>
            <a:r>
              <a:rPr lang="sr-Latn-RS" dirty="0"/>
              <a:t>Jedan deo funkcija najnižeg nivoa u asembleru</a:t>
            </a:r>
          </a:p>
          <a:p>
            <a:pPr lvl="1"/>
            <a:r>
              <a:rPr lang="sr-Latn-RS" dirty="0"/>
              <a:t>Delovi implementirani korišćenjem C++, Lisp, Perl, Python, Fortran jezika</a:t>
            </a:r>
          </a:p>
          <a:p>
            <a:r>
              <a:rPr lang="sr-Latn-RS" dirty="0"/>
              <a:t>Windows </a:t>
            </a:r>
          </a:p>
          <a:p>
            <a:pPr lvl="1"/>
            <a:r>
              <a:rPr lang="sr-Latn-RS" dirty="0"/>
              <a:t>Implementiran u C-u, ali se oslanja na koncepte objektno-orijentisanog dizajna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162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Implementacija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Koliko je komplikovano?</a:t>
            </a:r>
          </a:p>
          <a:p>
            <a:r>
              <a:rPr lang="sr-Latn-RS" dirty="0"/>
              <a:t>Red Hat Linux 7.1 distribucija sadržala 30 miliona linija koda</a:t>
            </a:r>
          </a:p>
          <a:p>
            <a:pPr lvl="1"/>
            <a:r>
              <a:rPr lang="sr-Latn-RS" dirty="0"/>
              <a:t>Od toga kernel sadrži 2.4 miliona linija koda (8%)</a:t>
            </a:r>
          </a:p>
          <a:p>
            <a:r>
              <a:rPr lang="sr-Latn-RS" dirty="0"/>
              <a:t>Kada bi se ponovo implementiralo</a:t>
            </a:r>
          </a:p>
          <a:p>
            <a:pPr lvl="1"/>
            <a:r>
              <a:rPr lang="sr-Latn-RS" dirty="0"/>
              <a:t>Procenjeno na 8000 čovek-godina</a:t>
            </a:r>
          </a:p>
          <a:p>
            <a:pPr lvl="1"/>
            <a:r>
              <a:rPr lang="sr-Latn-RS" dirty="0"/>
              <a:t>Koštalo bi 1.5 milijardu dolara</a:t>
            </a:r>
          </a:p>
          <a:p>
            <a:pPr marL="0" indent="0" algn="r">
              <a:buNone/>
            </a:pPr>
            <a:endParaRPr lang="sr-Latn-RS" i="1" dirty="0"/>
          </a:p>
          <a:p>
            <a:pPr marL="0" indent="0" algn="r">
              <a:buNone/>
            </a:pPr>
            <a:r>
              <a:rPr lang="sr-Latn-RS" dirty="0">
                <a:latin typeface="Monotype Corsiva" pitchFamily="66" charset="0"/>
              </a:rPr>
              <a:t>You need to master many details – as with any big project – but the differences are quantitive, not qualitative.</a:t>
            </a:r>
          </a:p>
          <a:p>
            <a:pPr marL="0" indent="0" algn="r">
              <a:buNone/>
            </a:pPr>
            <a:r>
              <a:rPr lang="sr-Latn-RS" sz="1900" dirty="0"/>
              <a:t>Robert Love, Linux Kernel Development Book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906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b="1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664475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u izvršavanju</a:t>
            </a:r>
          </a:p>
          <a:p>
            <a:r>
              <a:rPr lang="sr-Latn-RS" dirty="0"/>
              <a:t>Primerak programa koji se izvršava na računaru</a:t>
            </a:r>
          </a:p>
          <a:p>
            <a:r>
              <a:rPr lang="sr-Latn-RS" dirty="0"/>
              <a:t>Entitet koji se može dodeliti i izvršavati na procesoru</a:t>
            </a:r>
          </a:p>
          <a:p>
            <a:r>
              <a:rPr lang="sr-Latn-RS" dirty="0"/>
              <a:t>Jedinica aktivnosti koju karakterišu naredbe za izvršavanje, tekuće stanje i dodeljeni skup sistemskih resursa</a:t>
            </a:r>
          </a:p>
        </p:txBody>
      </p:sp>
    </p:spTree>
    <p:extLst>
      <p:ext uri="{BB962C8B-B14F-4D97-AF65-F5344CB8AC3E}">
        <p14:creationId xmlns:p14="http://schemas.microsoft.com/office/powerpoint/2010/main" val="1332061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Komponente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Proces se sastoji iz tri dela:</a:t>
            </a:r>
          </a:p>
          <a:p>
            <a:pPr lvl="1"/>
            <a:r>
              <a:rPr lang="sr-Latn-RS" dirty="0"/>
              <a:t>Izvršni program</a:t>
            </a:r>
          </a:p>
          <a:p>
            <a:pPr lvl="2"/>
            <a:r>
              <a:rPr lang="sr-Latn-RS" dirty="0"/>
              <a:t>instrukcije koje procesor treba da izvrši</a:t>
            </a:r>
          </a:p>
          <a:p>
            <a:pPr lvl="1"/>
            <a:r>
              <a:rPr lang="sr-Latn-RS" dirty="0"/>
              <a:t>Podaci</a:t>
            </a:r>
          </a:p>
          <a:p>
            <a:pPr lvl="2"/>
            <a:r>
              <a:rPr lang="sr-Latn-RS" dirty="0"/>
              <a:t>pridruženi podaci koji su potrebni programu pri izvršavanju (promenljive)</a:t>
            </a:r>
          </a:p>
          <a:p>
            <a:pPr lvl="1"/>
            <a:r>
              <a:rPr lang="sr-Latn-RS" dirty="0"/>
              <a:t>Kontekst izvršenja (stanje) procesa</a:t>
            </a:r>
          </a:p>
          <a:p>
            <a:pPr lvl="2"/>
            <a:r>
              <a:rPr lang="sr-Latn-RS" dirty="0"/>
              <a:t>interni podaci pomoću kojih OS može da upravlja procesom</a:t>
            </a:r>
          </a:p>
          <a:p>
            <a:pPr lvl="2"/>
            <a:r>
              <a:rPr lang="sr-Latn-RS" dirty="0"/>
              <a:t>kompletno stanje procesa u bilo kom trenutku </a:t>
            </a:r>
          </a:p>
          <a:p>
            <a:pPr lvl="2"/>
            <a:r>
              <a:rPr lang="sr-Latn-RS" dirty="0"/>
              <a:t>tu je sačuvan sadržaj registara procesa (programski brojač, registri podataka) da bi proces mogao da nastavi izvršavanje nakon što je prekinut</a:t>
            </a:r>
          </a:p>
          <a:p>
            <a:pPr lvl="2"/>
            <a:r>
              <a:rPr lang="sr-Latn-RS" dirty="0"/>
              <a:t>Sadrži prioritet procesa, informaciju da li proces čeka na U/I,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142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Upravljanje procesom (pojednostavljen model)</a:t>
            </a:r>
            <a:endParaRPr lang="en-GB" dirty="0"/>
          </a:p>
        </p:txBody>
      </p:sp>
      <p:pic>
        <p:nvPicPr>
          <p:cNvPr id="4" name="Content Placeholder 3" descr="Fig02_08.gif"/>
          <p:cNvPicPr>
            <a:picLocks noChangeAspect="1"/>
          </p:cNvPicPr>
          <p:nvPr/>
        </p:nvPicPr>
        <p:blipFill rotWithShape="1">
          <a:blip r:embed="rId2" cstate="print"/>
          <a:srcRect t="380" r="15210" b="16016"/>
          <a:stretch/>
        </p:blipFill>
        <p:spPr>
          <a:xfrm>
            <a:off x="4953000" y="1704975"/>
            <a:ext cx="4029075" cy="4752975"/>
          </a:xfrm>
          <a:prstGeom prst="rect">
            <a:avLst/>
          </a:prstGeom>
        </p:spPr>
      </p:pic>
      <p:sp>
        <p:nvSpPr>
          <p:cNvPr id="5" name="Line Callout 1 (Accent Bar) 4"/>
          <p:cNvSpPr/>
          <p:nvPr/>
        </p:nvSpPr>
        <p:spPr>
          <a:xfrm flipH="1">
            <a:off x="409572" y="1600200"/>
            <a:ext cx="4162425" cy="838199"/>
          </a:xfrm>
          <a:prstGeom prst="accentCallout1">
            <a:avLst>
              <a:gd name="adj1" fmla="val 18750"/>
              <a:gd name="adj2" fmla="val -8333"/>
              <a:gd name="adj3" fmla="val 155483"/>
              <a:gd name="adj4" fmla="val -30658"/>
            </a:avLst>
          </a:prstGeom>
          <a:ln w="19050"/>
          <a:effectLst>
            <a:outerShdw blurRad="38100"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Lista procesa sadrži jedan zapis za svaki proces koji sadrži pokazivač na lokaciju bloka memorije koji sadrži taj proces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419097" y="2600324"/>
            <a:ext cx="4152900" cy="600076"/>
          </a:xfrm>
          <a:prstGeom prst="accentCallout1">
            <a:avLst>
              <a:gd name="adj1" fmla="val 18750"/>
              <a:gd name="adj2" fmla="val -8333"/>
              <a:gd name="adj3" fmla="val 212020"/>
              <a:gd name="adj4" fmla="val -31294"/>
            </a:avLst>
          </a:prstGeom>
          <a:ln w="19050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Kontekst procesa može biti smešten sa samim procesom ili odvojeno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419097" y="3429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230902"/>
              <a:gd name="adj4" fmla="val -7142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Proces koji se trenutno izvršava na procesoru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 flipH="1">
            <a:off x="419097" y="4191000"/>
            <a:ext cx="4152900" cy="457200"/>
          </a:xfrm>
          <a:prstGeom prst="accentCallout1">
            <a:avLst>
              <a:gd name="adj1" fmla="val 18750"/>
              <a:gd name="adj2" fmla="val -8333"/>
              <a:gd name="adj3" fmla="val -328820"/>
              <a:gd name="adj4" fmla="val -71652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Naredna instrukcija u aktivnom procesu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385760" y="4876800"/>
            <a:ext cx="4171947" cy="742950"/>
          </a:xfrm>
          <a:prstGeom prst="accentCallout1">
            <a:avLst>
              <a:gd name="adj1" fmla="val 18750"/>
              <a:gd name="adj2" fmla="val -8333"/>
              <a:gd name="adj3" fmla="val -260549"/>
              <a:gd name="adj4" fmla="val -68909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Početna adresa bloka u kojem je proces. Služi za relativno referenciranje programskog brojača i svih podataka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371473" y="5867400"/>
            <a:ext cx="4200522" cy="704850"/>
          </a:xfrm>
          <a:prstGeom prst="accentCallout1">
            <a:avLst>
              <a:gd name="adj1" fmla="val 18750"/>
              <a:gd name="adj2" fmla="val -8333"/>
              <a:gd name="adj3" fmla="val -394753"/>
              <a:gd name="adj4" fmla="val -67983"/>
            </a:avLst>
          </a:prstGeom>
          <a:ln w="19050" cap="rnd" cmpd="sng"/>
          <a:effectLst>
            <a:outerShdw dist="30000" dir="5400000" sx="1000" sy="1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Dužina bloka u kojem je proces. Služi za zaštitu pristupa memoriji. Ne smeju se referencirati lokacije izvan granice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4527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Višenitna obrada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/>
              <a:t>Proces je podeljen na niti koje se izvršavaju konkurentno</a:t>
            </a:r>
          </a:p>
          <a:p>
            <a:r>
              <a:rPr lang="sr-Latn-RS" dirty="0"/>
              <a:t>Nit</a:t>
            </a:r>
          </a:p>
          <a:p>
            <a:pPr lvl="1"/>
            <a:r>
              <a:rPr lang="sr-Latn-RS" dirty="0"/>
              <a:t>izvršna jedinica posla</a:t>
            </a:r>
          </a:p>
          <a:p>
            <a:pPr lvl="1"/>
            <a:r>
              <a:rPr lang="sr-Latn-RS" dirty="0"/>
              <a:t>sadrži kontekst i sopstvenu oblast podataka</a:t>
            </a:r>
          </a:p>
          <a:p>
            <a:pPr lvl="1"/>
            <a:r>
              <a:rPr lang="sr-Latn-RS" dirty="0"/>
              <a:t>izvršava se sekvencijalno i može se prekinuti</a:t>
            </a:r>
          </a:p>
          <a:p>
            <a:r>
              <a:rPr lang="sr-Latn-RS" dirty="0"/>
              <a:t>Proces</a:t>
            </a:r>
          </a:p>
          <a:p>
            <a:pPr lvl="1"/>
            <a:r>
              <a:rPr lang="sr-Latn-RS" dirty="0"/>
              <a:t>skup jedne ili više niti i dodeljenog sistemskog resursa </a:t>
            </a:r>
          </a:p>
          <a:p>
            <a:pPr lvl="1"/>
            <a:r>
              <a:rPr lang="sr-Latn-RS" dirty="0"/>
              <a:t>kreiranjem niti programer ima veću kontrolu nad modularnošću aplikacije i vremenskim usklađivanjem događaja u njoj</a:t>
            </a:r>
            <a:endParaRPr lang="en-US" dirty="0"/>
          </a:p>
          <a:p>
            <a:pPr lvl="1"/>
            <a:endParaRPr lang="sr-Latn-R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3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b="1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Odgovornosti OS pri upravljanju memorijom</a:t>
            </a:r>
          </a:p>
          <a:p>
            <a:pPr lvl="1"/>
            <a:r>
              <a:rPr lang="sr-Latn-RS" dirty="0"/>
              <a:t>Izolacija procesa</a:t>
            </a:r>
          </a:p>
          <a:p>
            <a:pPr lvl="2"/>
            <a:r>
              <a:rPr lang="sr-Latn-RS" dirty="0"/>
              <a:t>Proces ne sme da pristupi delu memorije rezervisanom za drugi proces</a:t>
            </a:r>
          </a:p>
          <a:p>
            <a:pPr lvl="1"/>
            <a:r>
              <a:rPr lang="sr-Latn-RS" dirty="0"/>
              <a:t>Automatsko dodeljivanje i upravljanje</a:t>
            </a:r>
          </a:p>
          <a:p>
            <a:pPr lvl="2"/>
            <a:r>
              <a:rPr lang="sr-Latn-RS" dirty="0"/>
              <a:t>Korisnička aplikacija ne mora direktno da vodi računa o upravljanju memorijom</a:t>
            </a:r>
          </a:p>
          <a:p>
            <a:pPr lvl="1"/>
            <a:r>
              <a:rPr lang="sr-Latn-RS" dirty="0"/>
              <a:t>Zaštita i kontrola pristupa</a:t>
            </a:r>
          </a:p>
          <a:p>
            <a:pPr lvl="2"/>
            <a:r>
              <a:rPr lang="sr-Latn-RS" dirty="0"/>
              <a:t>Delovima memorije mogu na različite načine da pristupe različiti korisnici</a:t>
            </a:r>
          </a:p>
          <a:p>
            <a:pPr lvl="1"/>
            <a:r>
              <a:rPr lang="sr-Latn-RS" dirty="0"/>
              <a:t>Dugotrajna memorija</a:t>
            </a:r>
          </a:p>
          <a:p>
            <a:pPr lvl="2"/>
            <a:r>
              <a:rPr lang="sr-Latn-RS" dirty="0"/>
              <a:t>OS mora da omogući programima da skladište informacije na duže vreme, po isključenju računara</a:t>
            </a:r>
            <a:endParaRPr lang="en-US" dirty="0"/>
          </a:p>
          <a:p>
            <a:pPr lvl="2"/>
            <a:r>
              <a:rPr lang="en-US" dirty="0" err="1"/>
              <a:t>Fajl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je </a:t>
            </a:r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dugotrajne</a:t>
            </a:r>
            <a:r>
              <a:rPr lang="en-US" dirty="0"/>
              <a:t> </a:t>
            </a:r>
            <a:r>
              <a:rPr lang="en-US" dirty="0" err="1"/>
              <a:t>memorije</a:t>
            </a:r>
            <a:endParaRPr lang="sr-Latn-RS" dirty="0"/>
          </a:p>
          <a:p>
            <a:pPr lvl="1"/>
            <a:endParaRPr lang="sr-Latn-RS" dirty="0"/>
          </a:p>
          <a:p>
            <a:pPr lvl="1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2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7699520"/>
              </p:ext>
            </p:extLst>
          </p:nvPr>
        </p:nvGraphicFramePr>
        <p:xfrm>
          <a:off x="1371600" y="1981200"/>
          <a:ext cx="5943600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25851" imgH="3834496" progId="Word.Document.12">
                  <p:embed/>
                </p:oleObj>
              </mc:Choice>
              <mc:Fallback>
                <p:oleObj name="Document" r:id="rId3" imgW="6025851" imgH="3834496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5943600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847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Virtueln</a:t>
            </a:r>
            <a:r>
              <a:rPr lang="sr-Latn-RS" dirty="0"/>
              <a:t>o adresiranje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M</a:t>
            </a:r>
            <a:r>
              <a:rPr lang="en-GB" dirty="0" err="1"/>
              <a:t>ehanizam</a:t>
            </a:r>
            <a:r>
              <a:rPr lang="en-GB" dirty="0"/>
              <a:t> </a:t>
            </a:r>
            <a:r>
              <a:rPr lang="en-GB" dirty="0" err="1"/>
              <a:t>koji</a:t>
            </a:r>
            <a:r>
              <a:rPr lang="en-GB" dirty="0"/>
              <a:t> </a:t>
            </a:r>
            <a:r>
              <a:rPr lang="en-GB" dirty="0" err="1"/>
              <a:t>omogu</a:t>
            </a:r>
            <a:r>
              <a:rPr lang="sr-Latn-RS" dirty="0"/>
              <a:t>ćuje da programi vrše adresiranje sa logičke tačke gledišta</a:t>
            </a:r>
          </a:p>
          <a:p>
            <a:pPr lvl="1"/>
            <a:r>
              <a:rPr lang="sr-Latn-RS" dirty="0"/>
              <a:t>program ne mora da vodi računa o količini fizički raspoložive glavne memorije</a:t>
            </a:r>
          </a:p>
          <a:p>
            <a:pPr lvl="1"/>
            <a:r>
              <a:rPr lang="sr-Latn-RS" dirty="0"/>
              <a:t>program ne mora da vodi računa o stvarnoj adresi u glavnoj memoriji u koju je smešten</a:t>
            </a:r>
          </a:p>
          <a:p>
            <a:pPr lvl="2"/>
            <a:r>
              <a:rPr lang="sr-Latn-RS" dirty="0"/>
              <a:t>stvarna adresa se određuje u trenutku izvršavanja a ne u trenutku pisanja ili prevođenja programa</a:t>
            </a:r>
          </a:p>
        </p:txBody>
      </p:sp>
    </p:spTree>
    <p:extLst>
      <p:ext uri="{BB962C8B-B14F-4D97-AF65-F5344CB8AC3E}">
        <p14:creationId xmlns:p14="http://schemas.microsoft.com/office/powerpoint/2010/main" val="88342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54952" cy="4495800"/>
          </a:xfrm>
        </p:spPr>
        <p:txBody>
          <a:bodyPr>
            <a:normAutofit/>
          </a:bodyPr>
          <a:lstStyle/>
          <a:p>
            <a:r>
              <a:rPr lang="sr-Latn-RS" sz="2400" dirty="0"/>
              <a:t>Proces je podeljen u određeni broj blokova fiksne dužine, koji se nazivaju stranice</a:t>
            </a:r>
          </a:p>
          <a:p>
            <a:r>
              <a:rPr lang="sr-Latn-RS" sz="2400" dirty="0"/>
              <a:t>Program adresira reč pomoću virtuelne adrese</a:t>
            </a:r>
          </a:p>
          <a:p>
            <a:pPr lvl="1"/>
            <a:r>
              <a:rPr lang="sr-Latn-RS" sz="2100" dirty="0"/>
              <a:t>sastoji se od broja stranice i pomeraja unutar nje</a:t>
            </a:r>
          </a:p>
          <a:p>
            <a:pPr lvl="1"/>
            <a:r>
              <a:rPr lang="sr-Latn-RS" sz="2100" dirty="0"/>
              <a:t>stranica može biti smeštena bilo gde u glavnoj memoriji</a:t>
            </a:r>
          </a:p>
          <a:p>
            <a:r>
              <a:rPr lang="sr-Latn-RS" sz="2400" dirty="0"/>
              <a:t>Sistem straničenja pruža dinamičko mapiranje virtuelne adrese koja se koristi u programu na realnu adresu (fizička adresa u glavnoj memoriji)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81943"/>
              </p:ext>
            </p:extLst>
          </p:nvPr>
        </p:nvGraphicFramePr>
        <p:xfrm>
          <a:off x="7848600" y="1828800"/>
          <a:ext cx="533400" cy="407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69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959352" cy="4724400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Ne moraju sve stranice procesa da budu celo vreme u glavnoj memoriji</a:t>
            </a:r>
          </a:p>
          <a:p>
            <a:r>
              <a:rPr lang="sr-Latn-RS" dirty="0"/>
              <a:t>Sve stranice se nalaze na disku, a samo neke u glavnoj memoriji</a:t>
            </a:r>
          </a:p>
          <a:p>
            <a:r>
              <a:rPr lang="sr-Latn-RS" dirty="0"/>
              <a:t>Ukoliko se adresira stranica koja nije u glavnoj memoriji, hardver za upravljanje memorijom to otkriva i učitava u memoriju potrebnu stranicu</a:t>
            </a:r>
          </a:p>
          <a:p>
            <a:endParaRPr lang="en-US" dirty="0"/>
          </a:p>
        </p:txBody>
      </p:sp>
      <p:pic>
        <p:nvPicPr>
          <p:cNvPr id="4" name="Content Placeholder 3" descr="Fig02_09.gif"/>
          <p:cNvPicPr>
            <a:picLocks noChangeAspect="1"/>
          </p:cNvPicPr>
          <p:nvPr/>
        </p:nvPicPr>
        <p:blipFill rotWithShape="1">
          <a:blip r:embed="rId2" cstate="print"/>
          <a:srcRect t="-460" b="25197"/>
          <a:stretch/>
        </p:blipFill>
        <p:spPr>
          <a:xfrm>
            <a:off x="4714875" y="1752600"/>
            <a:ext cx="4419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6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02_10.gif"/>
          <p:cNvPicPr>
            <a:picLocks noChangeAspect="1"/>
          </p:cNvPicPr>
          <p:nvPr/>
        </p:nvPicPr>
        <p:blipFill rotWithShape="1">
          <a:blip r:embed="rId2" cstate="print"/>
          <a:srcRect t="372" b="19310"/>
          <a:stretch/>
        </p:blipFill>
        <p:spPr>
          <a:xfrm>
            <a:off x="3505200" y="1600200"/>
            <a:ext cx="56388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Adresiranje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819400"/>
            <a:ext cx="6169152" cy="3886200"/>
          </a:xfrm>
        </p:spPr>
        <p:txBody>
          <a:bodyPr>
            <a:normAutofit fontScale="77500" lnSpcReduction="20000"/>
          </a:bodyPr>
          <a:lstStyle/>
          <a:p>
            <a:r>
              <a:rPr lang="sr-Latn-RS" sz="2800" dirty="0"/>
              <a:t>Ako referencirana stranica nije u glavnoj memoriji, prebacuje se sa diska u glavnu memoriju</a:t>
            </a:r>
          </a:p>
          <a:p>
            <a:r>
              <a:rPr lang="sr-Latn-RS" sz="2800" dirty="0"/>
              <a:t>Ako nema dovoljno mesta, neka od stranica u glavnoj memoriji mora da se prebaci na disk</a:t>
            </a:r>
          </a:p>
          <a:p>
            <a:r>
              <a:rPr lang="sr-Latn-RS" dirty="0"/>
              <a:t>Hardver obezbeđuje mapiranje adresa</a:t>
            </a:r>
          </a:p>
          <a:p>
            <a:r>
              <a:rPr lang="sr-Latn-RS" dirty="0"/>
              <a:t>OS određuje politiku dodeljivanja memorije</a:t>
            </a:r>
          </a:p>
          <a:p>
            <a:pPr lvl="1"/>
            <a:r>
              <a:rPr lang="sr-Latn-RS" dirty="0"/>
              <a:t>koje i koliko stranica će se naći u memoriji</a:t>
            </a:r>
          </a:p>
          <a:p>
            <a:pPr lvl="1"/>
            <a:r>
              <a:rPr lang="sr-Latn-RS" dirty="0"/>
              <a:t>algoritam zamene stranica u glavnoj memoriji</a:t>
            </a:r>
          </a:p>
          <a:p>
            <a:pPr lvl="1"/>
            <a:r>
              <a:rPr lang="sr-Latn-RS" dirty="0"/>
              <a:t>algoritam prebacivanja stranice iz glavne memorije na disk</a:t>
            </a:r>
          </a:p>
          <a:p>
            <a:pPr lvl="1"/>
            <a:r>
              <a:rPr lang="sr-Latn-RS" dirty="0"/>
              <a:t>...</a:t>
            </a:r>
          </a:p>
          <a:p>
            <a:pPr lvl="1"/>
            <a:endParaRPr lang="sr-Latn-RS" dirty="0"/>
          </a:p>
          <a:p>
            <a:endParaRPr lang="sr-Latn-R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5048" y="4800600"/>
            <a:ext cx="8226552" cy="1981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17467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b="1" dirty="0"/>
              <a:t>Zaštita informacija i bezbednost</a:t>
            </a:r>
          </a:p>
          <a:p>
            <a:pPr lvl="1"/>
            <a:r>
              <a:rPr lang="sr-Latn-RS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Zaštita informacija i bezbednost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Raspoloživost</a:t>
            </a:r>
          </a:p>
          <a:p>
            <a:pPr lvl="1"/>
            <a:r>
              <a:rPr lang="sr-Latn-RS" dirty="0"/>
              <a:t>zaštita sistema od prekida rada</a:t>
            </a:r>
          </a:p>
          <a:p>
            <a:r>
              <a:rPr lang="sr-Latn-RS" dirty="0"/>
              <a:t>Poverljivost</a:t>
            </a:r>
          </a:p>
          <a:p>
            <a:pPr lvl="1"/>
            <a:r>
              <a:rPr lang="sr-Latn-RS" dirty="0"/>
              <a:t>korisnici ne smeju da čitaju podatke za koje nemaju pravo pristupa</a:t>
            </a:r>
          </a:p>
          <a:p>
            <a:r>
              <a:rPr lang="sr-Latn-RS" dirty="0"/>
              <a:t>Integritet podataka</a:t>
            </a:r>
          </a:p>
          <a:p>
            <a:pPr lvl="1"/>
            <a:r>
              <a:rPr lang="sr-Latn-RS" dirty="0"/>
              <a:t>zaštita podataka od nedozvoljene izmene</a:t>
            </a:r>
          </a:p>
          <a:p>
            <a:r>
              <a:rPr lang="sr-Latn-RS" dirty="0"/>
              <a:t>Autentičnost</a:t>
            </a:r>
          </a:p>
          <a:p>
            <a:pPr lvl="1"/>
            <a:r>
              <a:rPr lang="sr-Latn-RS" dirty="0"/>
              <a:t>provera identiteta korisnika i validnost poruka ili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8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Glavna dostignuća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Osnovna dostignuća na koja se oslanjaju savremeni OS:</a:t>
            </a:r>
          </a:p>
          <a:p>
            <a:pPr lvl="1"/>
            <a:r>
              <a:rPr lang="sr-Latn-RS" dirty="0"/>
              <a:t>Procesi</a:t>
            </a:r>
          </a:p>
          <a:p>
            <a:pPr lvl="1"/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Zaštita informacija i bezbednost</a:t>
            </a:r>
          </a:p>
          <a:p>
            <a:pPr lvl="1"/>
            <a:r>
              <a:rPr lang="sr-Latn-RS" b="1" dirty="0"/>
              <a:t>Raspoređivanje i upravljanje resursima</a:t>
            </a:r>
          </a:p>
        </p:txBody>
      </p:sp>
    </p:spTree>
    <p:extLst>
      <p:ext uri="{BB962C8B-B14F-4D97-AF65-F5344CB8AC3E}">
        <p14:creationId xmlns:p14="http://schemas.microsoft.com/office/powerpoint/2010/main" val="3068954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Upravljanje resursima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OS upravlja resursima (glavna memorija, procesor, U/I uređaji) i raspoređuje njihovu upotrebu prema procesima, pri čemu mora da obezbedi:</a:t>
            </a:r>
          </a:p>
          <a:p>
            <a:pPr lvl="1"/>
            <a:r>
              <a:rPr lang="sr-Latn-RS" dirty="0"/>
              <a:t>Nepristrasnost</a:t>
            </a:r>
          </a:p>
          <a:p>
            <a:pPr lvl="2"/>
            <a:r>
              <a:rPr lang="sr-Latn-RS" dirty="0"/>
              <a:t>poslovi sličnog tipa koji se takmiče za jedan resurs, treba da dobiju približno isti i fer pristup tom resursu</a:t>
            </a:r>
          </a:p>
          <a:p>
            <a:pPr lvl="1"/>
            <a:r>
              <a:rPr lang="sr-Latn-RS" dirty="0"/>
              <a:t>Različitost odziva</a:t>
            </a:r>
          </a:p>
          <a:p>
            <a:pPr lvl="2"/>
            <a:r>
              <a:rPr lang="sr-Latn-RS" dirty="0"/>
              <a:t>namerna pristrasnost dodelom resursa određenom procesu, što će omogućiti da se bolje ispuni ukupan skup zahteva</a:t>
            </a:r>
          </a:p>
          <a:p>
            <a:pPr lvl="1"/>
            <a:r>
              <a:rPr lang="sr-Latn-RS" dirty="0"/>
              <a:t>Efikasnost</a:t>
            </a:r>
          </a:p>
          <a:p>
            <a:pPr lvl="2"/>
            <a:r>
              <a:rPr lang="sr-Latn-RS" dirty="0"/>
              <a:t>OS pokušava da uveća propusnu moć, a smanji vreme odziva</a:t>
            </a:r>
          </a:p>
          <a:p>
            <a:pPr lvl="2"/>
            <a:r>
              <a:rPr lang="sr-Latn-RS" dirty="0"/>
              <a:t>ovo su međusobno suprostavljeni kriterijumi, OS treba da nađe balans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97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Elementi OS za raspoređivanje</a:t>
            </a:r>
            <a:endParaRPr lang="en-US" dirty="0"/>
          </a:p>
        </p:txBody>
      </p:sp>
      <p:pic>
        <p:nvPicPr>
          <p:cNvPr id="4" name="Content Placeholder 3" descr="Fig02_11.gif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/>
          <a:srcRect l="2355" t="2169" r="12756" b="15835"/>
          <a:stretch/>
        </p:blipFill>
        <p:spPr>
          <a:xfrm>
            <a:off x="4295775" y="2438400"/>
            <a:ext cx="4819650" cy="3600450"/>
          </a:xfrm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730752" cy="49530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U kratkoročnom redu su procesi spremni za izvršavanje</a:t>
            </a:r>
          </a:p>
          <a:p>
            <a:pPr lvl="1"/>
            <a:r>
              <a:rPr lang="sr-Latn-RS" dirty="0"/>
              <a:t>kružno dodeljivanje</a:t>
            </a:r>
          </a:p>
          <a:p>
            <a:pPr lvl="1"/>
            <a:r>
              <a:rPr lang="sr-Latn-RS" dirty="0"/>
              <a:t>prema prioritetu</a:t>
            </a:r>
          </a:p>
          <a:p>
            <a:r>
              <a:rPr lang="sr-Latn-RS" dirty="0"/>
              <a:t>U dugoročnom redu su novi poslovi koji čekaju da se ubace u kratkoročni red</a:t>
            </a:r>
          </a:p>
          <a:p>
            <a:r>
              <a:rPr lang="sr-Latn-RS" dirty="0"/>
              <a:t>Za svaki U/I uređaj formira se red procesa koji čekaju na upotrebu uređaja</a:t>
            </a:r>
          </a:p>
          <a:p>
            <a:r>
              <a:rPr lang="sr-Latn-RS" dirty="0"/>
              <a:t>Operativni sistem opslužuje prekide i sistemske pozive</a:t>
            </a:r>
          </a:p>
          <a:p>
            <a:r>
              <a:rPr lang="sr-Latn-RS" dirty="0"/>
              <a:t>Po opsluživanju prekida ili sistemskog poziva, kratkoročni raspoređivač određuje proces koji će naredni da se izvrši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83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Simetrična višeprocesna obrada (SMP)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Bavi se raspoređivanjem procesa na hardveru sa simetričnim multiprocesorima</a:t>
            </a:r>
          </a:p>
          <a:p>
            <a:r>
              <a:rPr lang="sr-Latn-RS" dirty="0"/>
              <a:t>Procesori dele istu glavnu memoriju i U/I uređaje</a:t>
            </a:r>
            <a:endParaRPr lang="en-US" dirty="0"/>
          </a:p>
          <a:p>
            <a:r>
              <a:rPr lang="sr-Latn-RS" dirty="0"/>
              <a:t>Svi procesori mogu da obavljaju istu funkciju</a:t>
            </a:r>
          </a:p>
          <a:p>
            <a:r>
              <a:rPr lang="sr-Latn-RS" dirty="0"/>
              <a:t>Više procesa može paralelno da se izvršava</a:t>
            </a:r>
          </a:p>
          <a:p>
            <a:r>
              <a:rPr lang="sr-Latn-RS" dirty="0"/>
              <a:t>OS vodi računa o raspoređivanju niti ili procesa na pojedinačne procesore i sinhronizaciji između njih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Programski interfejsi u računarskom sistemu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Interfejs aplikativnog programiranja (API)</a:t>
            </a:r>
          </a:p>
          <a:p>
            <a:pPr lvl="1"/>
            <a:r>
              <a:rPr lang="sr-Latn-RS" dirty="0"/>
              <a:t>specifikacija servisa koje aplikacija može da poziva</a:t>
            </a:r>
          </a:p>
          <a:p>
            <a:pPr lvl="1"/>
            <a:r>
              <a:rPr lang="sr-Latn-RS" dirty="0"/>
              <a:t>npr. funkcije u sistemskoj biblioteci</a:t>
            </a:r>
          </a:p>
          <a:p>
            <a:r>
              <a:rPr lang="sr-Latn-RS" dirty="0"/>
              <a:t>Binarni interfejs aplikacije (ABI)</a:t>
            </a:r>
          </a:p>
          <a:p>
            <a:pPr lvl="1"/>
            <a:r>
              <a:rPr lang="sr-Latn-RS" dirty="0"/>
              <a:t>kao API, ali </a:t>
            </a:r>
            <a:r>
              <a:rPr lang="en-US" dirty="0" err="1"/>
              <a:t>ni</a:t>
            </a:r>
            <a:r>
              <a:rPr lang="sr-Latn-RS" dirty="0"/>
              <a:t>ž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sr-Latn-RS" dirty="0"/>
              <a:t>– veza sa operativnim sistemom</a:t>
            </a:r>
          </a:p>
          <a:p>
            <a:pPr lvl="1"/>
            <a:r>
              <a:rPr lang="sr-Latn-RS" dirty="0"/>
              <a:t>definiše format </a:t>
            </a:r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OS (</a:t>
            </a:r>
            <a:r>
              <a:rPr lang="en-US" dirty="0" err="1"/>
              <a:t>sistemski</a:t>
            </a:r>
            <a:r>
              <a:rPr lang="en-US" dirty="0"/>
              <a:t> </a:t>
            </a:r>
            <a:r>
              <a:rPr lang="en-US" dirty="0" err="1"/>
              <a:t>pozivi</a:t>
            </a:r>
            <a:r>
              <a:rPr lang="en-US" dirty="0"/>
              <a:t>, </a:t>
            </a:r>
            <a:r>
              <a:rPr lang="sr-Latn-RS" dirty="0"/>
              <a:t>predstavljanja tipova podataka, način poziva funkcija, ...</a:t>
            </a:r>
            <a:r>
              <a:rPr lang="en-US" dirty="0"/>
              <a:t>)</a:t>
            </a:r>
            <a:r>
              <a:rPr lang="sr-Latn-RS" dirty="0"/>
              <a:t> </a:t>
            </a:r>
          </a:p>
          <a:p>
            <a:r>
              <a:rPr lang="sr-Latn-RS" dirty="0"/>
              <a:t>Arhitektura skupa instrukcija (ISA)</a:t>
            </a:r>
          </a:p>
          <a:p>
            <a:pPr lvl="1"/>
            <a:r>
              <a:rPr lang="sr-Latn-RS" dirty="0"/>
              <a:t>repertoar instrukcija mašinsko</a:t>
            </a:r>
            <a:r>
              <a:rPr lang="en-US" dirty="0"/>
              <a:t>g</a:t>
            </a:r>
            <a:r>
              <a:rPr lang="sr-Latn-RS" dirty="0"/>
              <a:t> jezika koje hardver podržava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72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200" dirty="0"/>
              <a:t>Multiprogramiranje i višeprocesna obrada</a:t>
            </a:r>
            <a:endParaRPr lang="en-US" sz="3200" dirty="0"/>
          </a:p>
        </p:txBody>
      </p:sp>
      <p:pic>
        <p:nvPicPr>
          <p:cNvPr id="4" name="Content Placeholder 3" descr="Fig02_12.gi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250" b="11566"/>
          <a:stretch/>
        </p:blipFill>
        <p:spPr>
          <a:xfrm>
            <a:off x="1143000" y="1600200"/>
            <a:ext cx="6733032" cy="4848226"/>
          </a:xfrm>
        </p:spPr>
      </p:pic>
    </p:spTree>
    <p:extLst>
      <p:ext uri="{BB962C8B-B14F-4D97-AF65-F5344CB8AC3E}">
        <p14:creationId xmlns:p14="http://schemas.microsoft.com/office/powerpoint/2010/main" val="42563694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Prednosti višeprocesne obrade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Performanse</a:t>
            </a:r>
          </a:p>
          <a:p>
            <a:pPr lvl="1"/>
            <a:r>
              <a:rPr lang="sr-Latn-RS" dirty="0"/>
              <a:t>ako se delovi posla mogu odraditi paralelno, sistem sa više procesora će postići bolje performanse</a:t>
            </a:r>
          </a:p>
          <a:p>
            <a:r>
              <a:rPr lang="sr-Latn-RS" dirty="0"/>
              <a:t>Raspoloživost</a:t>
            </a:r>
          </a:p>
          <a:p>
            <a:pPr lvl="1"/>
            <a:r>
              <a:rPr lang="sr-Latn-RS" dirty="0"/>
              <a:t>Otkaz jednog procesora neće zaustaviti sistem</a:t>
            </a:r>
          </a:p>
          <a:p>
            <a:pPr lvl="1"/>
            <a:r>
              <a:rPr lang="sr-Latn-RS" dirty="0"/>
              <a:t>Pošto svi procesori mogu da obavljaju iste funkcije, sistem će nastaviti da radi sa smanjenim performansama</a:t>
            </a:r>
          </a:p>
          <a:p>
            <a:r>
              <a:rPr lang="sr-Latn-RS" dirty="0"/>
              <a:t>Postepeno poboljšanje sistema</a:t>
            </a:r>
          </a:p>
          <a:p>
            <a:pPr lvl="1"/>
            <a:r>
              <a:rPr lang="sr-Latn-RS" dirty="0"/>
              <a:t>moguće je poboljšati performanse dodavanjem procesora</a:t>
            </a:r>
          </a:p>
          <a:p>
            <a:r>
              <a:rPr lang="sr-Latn-RS" dirty="0"/>
              <a:t>Skaliranje</a:t>
            </a:r>
          </a:p>
          <a:p>
            <a:pPr lvl="1"/>
            <a:r>
              <a:rPr lang="sr-Latn-RS" dirty="0"/>
              <a:t>proizvođači mogu ponuditi opseg proizvoda različite cene i performansi na osnovu broja procesora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03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Dizajn OS za SMP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686800" cy="5181600"/>
          </a:xfrm>
        </p:spPr>
        <p:txBody>
          <a:bodyPr>
            <a:normAutofit/>
          </a:bodyPr>
          <a:lstStyle/>
          <a:p>
            <a:r>
              <a:rPr lang="sr-Latn-RS" dirty="0"/>
              <a:t>Simultani konkurentni procesi ili niti</a:t>
            </a:r>
          </a:p>
          <a:p>
            <a:pPr lvl="1"/>
            <a:r>
              <a:rPr lang="sr-Latn-RS" dirty="0"/>
              <a:t>strukture kernela treba da podrže mogućnost konkurentnog pristupa od strane više procesa koji se istovremeno izvršavaju na različitim procesorima</a:t>
            </a:r>
          </a:p>
          <a:p>
            <a:r>
              <a:rPr lang="sr-Latn-RS" dirty="0"/>
              <a:t>Raspoređivanje</a:t>
            </a:r>
          </a:p>
          <a:p>
            <a:pPr lvl="1"/>
            <a:r>
              <a:rPr lang="sr-Latn-RS" dirty="0"/>
              <a:t>Svaki procesor može da sprovodi raspoređivanje, što komplikuje politiku raspoređivanja</a:t>
            </a:r>
          </a:p>
          <a:p>
            <a:r>
              <a:rPr lang="sr-Latn-RS" dirty="0"/>
              <a:t>Sinhronizacija</a:t>
            </a:r>
          </a:p>
          <a:p>
            <a:pPr lvl="1"/>
            <a:r>
              <a:rPr lang="sr-Latn-RS" dirty="0"/>
              <a:t>Međusobna isključivost i signaliziranje više aktivnih procesa istovremeno koji imaju pristup deljenim adresnim prostorima i U/I resursima</a:t>
            </a:r>
          </a:p>
        </p:txBody>
      </p:sp>
    </p:spTree>
    <p:extLst>
      <p:ext uri="{BB962C8B-B14F-4D97-AF65-F5344CB8AC3E}">
        <p14:creationId xmlns:p14="http://schemas.microsoft.com/office/powerpoint/2010/main" val="21668940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Dizajn OS za SMP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memorijom</a:t>
            </a:r>
          </a:p>
          <a:p>
            <a:pPr lvl="1"/>
            <a:r>
              <a:rPr lang="sr-Latn-RS" dirty="0"/>
              <a:t>iskoristiti paralelizam hardvera za bolju performansu</a:t>
            </a:r>
          </a:p>
          <a:p>
            <a:pPr lvl="1"/>
            <a:r>
              <a:rPr lang="sr-Latn-RS" dirty="0"/>
              <a:t>koordinirati procesore pri straničenju, kako bi bili konzistentni kada više procesora deli istu stranicu</a:t>
            </a:r>
          </a:p>
          <a:p>
            <a:r>
              <a:rPr lang="sr-Latn-RS" dirty="0"/>
              <a:t>Pouzdanost i otpornost na greške</a:t>
            </a:r>
          </a:p>
          <a:p>
            <a:pPr lvl="1"/>
            <a:r>
              <a:rPr lang="sr-Latn-RS" dirty="0"/>
              <a:t>OS treba da reaguje na gubitak procesora smanjenjem performanse i ponovnim raspoređivanjem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974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Komunikacija korisničke aplikacije sa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Sistemski pozivi</a:t>
            </a:r>
          </a:p>
          <a:p>
            <a:pPr lvl="1"/>
            <a:r>
              <a:rPr lang="sr-Latn-RS" dirty="0"/>
              <a:t>OS pruža skup servisa koji se mogu pozvati iz sloja korisničkih aplikacija i koji obavljaju određenu funkcionalnost OS</a:t>
            </a:r>
          </a:p>
          <a:p>
            <a:pPr lvl="1"/>
            <a:r>
              <a:rPr lang="sr-Latn-RS" dirty="0"/>
              <a:t>Mogu se pozivati direktno ili</a:t>
            </a:r>
          </a:p>
          <a:p>
            <a:pPr lvl="1"/>
            <a:r>
              <a:rPr lang="sr-Latn-RS" dirty="0"/>
              <a:t>Indirektno korišćenjem sistemske biblioteke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47502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Direktan poziv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105400"/>
            <a:ext cx="8153400" cy="1905000"/>
          </a:xfrm>
        </p:spPr>
        <p:txBody>
          <a:bodyPr>
            <a:normAutofit/>
          </a:bodyPr>
          <a:lstStyle/>
          <a:p>
            <a:r>
              <a:rPr lang="sr-Latn-RS" sz="2000" dirty="0"/>
              <a:t>Korisnička aplikacija zahteva uslugu OS slanjem sistemskog poziva</a:t>
            </a:r>
          </a:p>
          <a:p>
            <a:r>
              <a:rPr lang="sr-Latn-RS" sz="2000" dirty="0"/>
              <a:t>OS u režimu kernela izvršava traženi zadatak i vraća odgovor aplikaciji</a:t>
            </a:r>
          </a:p>
          <a:p>
            <a:endParaRPr lang="en-GB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14707"/>
            <a:ext cx="559745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680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biblioteka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178552" cy="4495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Sadrži programski kod za upućivanje sistemskih poziva OS</a:t>
            </a:r>
          </a:p>
          <a:p>
            <a:r>
              <a:rPr lang="sr-Latn-RS" dirty="0"/>
              <a:t>Služi kao srednji sloj između korisničke aplikacije i OS</a:t>
            </a:r>
          </a:p>
          <a:p>
            <a:r>
              <a:rPr lang="sr-Latn-RS" dirty="0"/>
              <a:t>Omotač oko sistemskih poziva</a:t>
            </a:r>
          </a:p>
          <a:p>
            <a:r>
              <a:rPr lang="sr-Latn-RS" dirty="0"/>
              <a:t>Korisnička aplikacija ne mora da vodi računa o specifikaciji sistemskog poziva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62158"/>
            <a:ext cx="3219718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63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procesima</a:t>
            </a:r>
          </a:p>
          <a:p>
            <a:pPr lvl="1"/>
            <a:r>
              <a:rPr lang="sr-Latn-RS" dirty="0"/>
              <a:t>Završi, prekini</a:t>
            </a:r>
          </a:p>
          <a:p>
            <a:pPr lvl="1"/>
            <a:r>
              <a:rPr lang="sr-Latn-RS" dirty="0"/>
              <a:t>Učitaj, izvrši</a:t>
            </a:r>
          </a:p>
          <a:p>
            <a:pPr lvl="1"/>
            <a:r>
              <a:rPr lang="sr-Latn-RS" dirty="0"/>
              <a:t>Kreiraj</a:t>
            </a:r>
          </a:p>
          <a:p>
            <a:pPr lvl="1"/>
            <a:r>
              <a:rPr lang="sr-Latn-RS" dirty="0"/>
              <a:t>Preuzmi i postavi atribute procesa</a:t>
            </a:r>
          </a:p>
          <a:p>
            <a:pPr lvl="1"/>
            <a:r>
              <a:rPr lang="sr-Latn-RS" dirty="0"/>
              <a:t>Čekaj određeno vreme</a:t>
            </a:r>
          </a:p>
          <a:p>
            <a:pPr lvl="1"/>
            <a:r>
              <a:rPr lang="sr-Latn-RS" dirty="0"/>
              <a:t>Čekaj na događaj</a:t>
            </a:r>
          </a:p>
          <a:p>
            <a:pPr lvl="1"/>
            <a:r>
              <a:rPr lang="sr-Latn-RS" dirty="0"/>
              <a:t>Signaliziraj događaj</a:t>
            </a:r>
          </a:p>
          <a:p>
            <a:pPr lvl="1"/>
            <a:r>
              <a:rPr lang="sr-Latn-RS" dirty="0"/>
              <a:t>Zauzmi i oslobodi memoriju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11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fajlovima</a:t>
            </a:r>
          </a:p>
          <a:p>
            <a:pPr lvl="1"/>
            <a:r>
              <a:rPr lang="sr-Latn-RS" dirty="0"/>
              <a:t>Kreiraj i obriši</a:t>
            </a:r>
          </a:p>
          <a:p>
            <a:pPr lvl="1"/>
            <a:r>
              <a:rPr lang="sr-Latn-RS" dirty="0"/>
              <a:t>Otvori i zatvori</a:t>
            </a:r>
          </a:p>
          <a:p>
            <a:pPr lvl="1"/>
            <a:r>
              <a:rPr lang="sr-Latn-RS" dirty="0"/>
              <a:t>Pročitaj, upiši i pozicioniraj se</a:t>
            </a:r>
          </a:p>
          <a:p>
            <a:pPr lvl="1"/>
            <a:r>
              <a:rPr lang="sr-Latn-RS" dirty="0"/>
              <a:t>Preuzmi i postavi atribute fajla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555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Upravljanje uređajima</a:t>
            </a:r>
          </a:p>
          <a:p>
            <a:pPr lvl="1"/>
            <a:r>
              <a:rPr lang="sr-Latn-RS" dirty="0"/>
              <a:t>Zatraži i otpusti uređaj</a:t>
            </a:r>
          </a:p>
          <a:p>
            <a:pPr lvl="1"/>
            <a:r>
              <a:rPr lang="sr-Latn-RS" dirty="0"/>
              <a:t>Pročitaj i upiši</a:t>
            </a:r>
          </a:p>
          <a:p>
            <a:pPr lvl="1"/>
            <a:r>
              <a:rPr lang="sr-Latn-RS" dirty="0"/>
              <a:t>Preuzmi i postavi atribute uređaja</a:t>
            </a:r>
          </a:p>
          <a:p>
            <a:pPr lvl="1"/>
            <a:r>
              <a:rPr lang="sr-Latn-RS" dirty="0"/>
              <a:t>Logički dodaj i izbaci uređaj iz sistema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55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OS kao interfejs između korisnika i računara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sr-Latn-RS" dirty="0"/>
              <a:t>čina interakcije korisnika sa operativnim sistemom</a:t>
            </a:r>
          </a:p>
          <a:p>
            <a:pPr lvl="1"/>
            <a:r>
              <a:rPr lang="sr-Latn-RS" dirty="0"/>
              <a:t>Komandna linija</a:t>
            </a:r>
          </a:p>
          <a:p>
            <a:pPr lvl="1"/>
            <a:r>
              <a:rPr lang="sr-Latn-RS" dirty="0"/>
              <a:t>Grafički interfejs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2834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sistemskih poziva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Evidencija informacija</a:t>
            </a:r>
          </a:p>
          <a:p>
            <a:pPr lvl="1"/>
            <a:r>
              <a:rPr lang="sr-Latn-RS" dirty="0"/>
              <a:t>Preuzmi i postavi sistemsko vreme i datum</a:t>
            </a:r>
          </a:p>
          <a:p>
            <a:pPr lvl="1"/>
            <a:r>
              <a:rPr lang="sr-Latn-RS" dirty="0"/>
              <a:t>Uzmi i postavi podatke iz sistema</a:t>
            </a:r>
          </a:p>
          <a:p>
            <a:r>
              <a:rPr lang="sr-Latn-RS" dirty="0"/>
              <a:t>Komunikacija</a:t>
            </a:r>
          </a:p>
          <a:p>
            <a:pPr lvl="1"/>
            <a:r>
              <a:rPr lang="sr-Latn-RS" dirty="0"/>
              <a:t>Kreiraj i obriši komunikacionu vezu</a:t>
            </a:r>
          </a:p>
          <a:p>
            <a:pPr lvl="1"/>
            <a:r>
              <a:rPr lang="sr-Latn-RS" dirty="0"/>
              <a:t>Pošalji i primi poruku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920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8153400" cy="4495800"/>
          </a:xfrm>
        </p:spPr>
        <p:txBody>
          <a:bodyPr/>
          <a:lstStyle/>
          <a:p>
            <a:r>
              <a:rPr lang="sr-Latn-RS" dirty="0"/>
              <a:t>Monolitno jezgro</a:t>
            </a:r>
          </a:p>
          <a:p>
            <a:pPr lvl="1"/>
            <a:r>
              <a:rPr lang="sr-Latn-RS" dirty="0"/>
              <a:t>u jednom velikom jezgru sve funkcionalnosti OS</a:t>
            </a:r>
          </a:p>
          <a:p>
            <a:pPr lvl="2"/>
            <a:r>
              <a:rPr lang="sr-Latn-RS" dirty="0"/>
              <a:t>raspoređivanje, fajl sistem, upravljanje memorijom, ...</a:t>
            </a:r>
          </a:p>
          <a:p>
            <a:pPr lvl="2"/>
            <a:r>
              <a:rPr lang="sr-Latn-RS" dirty="0"/>
              <a:t>Primer strukture UNIX sistema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238750" cy="327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87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235952" cy="4495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Slojevita struktura</a:t>
            </a:r>
          </a:p>
          <a:p>
            <a:pPr lvl="1"/>
            <a:r>
              <a:rPr lang="sr-Latn-RS" dirty="0"/>
              <a:t>Funkcionalnosti podeljene u hijerarhijski organizovane slojeve</a:t>
            </a:r>
          </a:p>
          <a:p>
            <a:pPr lvl="1"/>
            <a:r>
              <a:rPr lang="sr-Latn-RS" dirty="0"/>
              <a:t>Svaki sloj </a:t>
            </a:r>
          </a:p>
          <a:p>
            <a:pPr lvl="2"/>
            <a:r>
              <a:rPr lang="sr-Latn-RS" dirty="0"/>
              <a:t>Poziva operacije koje pruža niži nivo</a:t>
            </a:r>
          </a:p>
          <a:p>
            <a:pPr lvl="2"/>
            <a:r>
              <a:rPr lang="sr-Latn-RS" dirty="0"/>
              <a:t>Pruža operacije koje mogu biti pozvane od </a:t>
            </a:r>
          </a:p>
          <a:p>
            <a:pPr marL="685800" lvl="2" indent="0">
              <a:buNone/>
            </a:pPr>
            <a:r>
              <a:rPr lang="sr-Latn-RS" dirty="0"/>
              <a:t>	višeg nivoa</a:t>
            </a:r>
          </a:p>
          <a:p>
            <a:pPr lvl="1"/>
            <a:r>
              <a:rPr lang="sr-Latn-RS" dirty="0"/>
              <a:t>Problem je </a:t>
            </a:r>
          </a:p>
          <a:p>
            <a:pPr lvl="2"/>
            <a:r>
              <a:rPr lang="sr-Latn-RS" dirty="0"/>
              <a:t>što određeni delovi komuniciraju dvosmerno, pa nije moguće odrediti koji deo treba da bude na višem hijerarhijskom nivou</a:t>
            </a:r>
          </a:p>
          <a:p>
            <a:pPr lvl="2"/>
            <a:r>
              <a:rPr lang="sr-Latn-RS" dirty="0"/>
              <a:t>Sporo jer se prolazi kroz niz sistemskih poziva kroz slojeve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981200"/>
            <a:ext cx="23050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9130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4724400" cy="232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31242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Mikrokernel</a:t>
            </a:r>
          </a:p>
          <a:p>
            <a:pPr lvl="1"/>
            <a:r>
              <a:rPr lang="sr-Latn-RS" dirty="0"/>
              <a:t>Jezgro sadrži samo nekoliko osnovnih funkcija</a:t>
            </a:r>
          </a:p>
          <a:p>
            <a:pPr lvl="1"/>
            <a:r>
              <a:rPr lang="sr-Latn-RS" dirty="0"/>
              <a:t>Ostali servisi se obezbeđuju preko procesa koji rade u korisničkom režimu</a:t>
            </a:r>
          </a:p>
          <a:p>
            <a:pPr lvl="1"/>
            <a:r>
              <a:rPr lang="sr-Latn-RS" dirty="0"/>
              <a:t>Pojednostavljuje implementaciju, pruža fleksibilnost, dobro prilagođen za distribuirana okruženja</a:t>
            </a:r>
            <a:endParaRPr lang="en-US" dirty="0"/>
          </a:p>
          <a:p>
            <a:pPr lvl="1"/>
            <a:r>
              <a:rPr lang="sr-Latn-RS" dirty="0"/>
              <a:t>Slabe performanse zbog toga što servisi iz korisničko</a:t>
            </a:r>
            <a:r>
              <a:rPr lang="en-US" dirty="0"/>
              <a:t>g</a:t>
            </a:r>
            <a:r>
              <a:rPr lang="sr-Latn-RS" dirty="0"/>
              <a:t> moda moraju preko sistemskih poziva da obavljaju operacije 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186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5224462" cy="257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226552" cy="2666999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/>
              <a:t>Modularna struktura</a:t>
            </a:r>
          </a:p>
          <a:p>
            <a:pPr lvl="1"/>
            <a:r>
              <a:rPr lang="sr-Latn-RS" dirty="0"/>
              <a:t>Funkcionalnosti podeljene u module koji se dinamički učitavaju</a:t>
            </a:r>
          </a:p>
          <a:p>
            <a:pPr lvl="1"/>
            <a:r>
              <a:rPr lang="sr-Latn-RS" dirty="0"/>
              <a:t>Kernel uvek sadrži ključne funkcije, a ostale se učitavaju dinamički u toku izvršavanja </a:t>
            </a:r>
          </a:p>
          <a:p>
            <a:pPr lvl="1"/>
            <a:r>
              <a:rPr lang="sr-Latn-RS" dirty="0"/>
              <a:t>Sistem podeljen u nezavisne celine, kao kod slojevite strukture, ali svaka celina može da komunicira sa svakom</a:t>
            </a:r>
          </a:p>
          <a:p>
            <a:pPr lvl="1"/>
            <a:r>
              <a:rPr lang="sr-Latn-RS" dirty="0"/>
              <a:t>Linux, Windows, Mac OS X, Solaris ovako strukturirani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248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kernela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Hibridna struktura</a:t>
            </a:r>
          </a:p>
          <a:p>
            <a:pPr lvl="1"/>
            <a:r>
              <a:rPr lang="sr-Latn-RS" dirty="0"/>
              <a:t>Većina sistema u sebi kombinuje različite strukture</a:t>
            </a:r>
          </a:p>
          <a:p>
            <a:pPr lvl="1"/>
            <a:r>
              <a:rPr lang="sr-Latn-RS" dirty="0"/>
              <a:t>Linux i Solaris su monolitni, ali i modularni</a:t>
            </a:r>
          </a:p>
          <a:p>
            <a:pPr lvl="1"/>
            <a:r>
              <a:rPr lang="sr-Latn-RS" dirty="0"/>
              <a:t>Windows je najvećim delom monolitan, ali ima deo funkcija koje se izvršavaju u korisničkom režimu kao kod mikrokernela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4705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Pokretanje 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Kako pri pokretanju računara, hardver zna gde je kod OS da bi krenuo da ga izvršava?</a:t>
            </a:r>
          </a:p>
          <a:p>
            <a:r>
              <a:rPr lang="sr-Latn-RS" dirty="0"/>
              <a:t>Bootstrap loader</a:t>
            </a:r>
          </a:p>
          <a:p>
            <a:pPr lvl="1"/>
            <a:r>
              <a:rPr lang="sr-Latn-RS" dirty="0"/>
              <a:t>Program koji se prvi pokreće i koji je odgovoran za učitavanje OS u memoriju i pokretanje</a:t>
            </a:r>
          </a:p>
          <a:p>
            <a:pPr lvl="1"/>
            <a:r>
              <a:rPr lang="sr-Latn-RS" dirty="0"/>
              <a:t>Učitavanje realizovano u dva nivoa</a:t>
            </a:r>
          </a:p>
          <a:p>
            <a:pPr lvl="2"/>
            <a:r>
              <a:rPr lang="sr-Latn-RS" dirty="0"/>
              <a:t>Jednostavni </a:t>
            </a:r>
            <a:r>
              <a:rPr lang="sr-Latn-RS" i="1" dirty="0"/>
              <a:t>bootstrap loader</a:t>
            </a:r>
            <a:r>
              <a:rPr lang="sr-Latn-RS" dirty="0"/>
              <a:t> zapisan u ROM memoriji koji se prvi pokreće (BIOS, UEFI)</a:t>
            </a:r>
          </a:p>
          <a:p>
            <a:pPr lvl="2"/>
            <a:r>
              <a:rPr lang="sr-Latn-RS" dirty="0"/>
              <a:t>Ovaj </a:t>
            </a:r>
            <a:r>
              <a:rPr lang="sr-Latn-RS" i="1" dirty="0"/>
              <a:t>loader</a:t>
            </a:r>
            <a:r>
              <a:rPr lang="sr-Latn-RS" dirty="0"/>
              <a:t> je odgovoran da sa predefinisane lokacije na disku učita kompleksniji </a:t>
            </a:r>
            <a:r>
              <a:rPr lang="sr-Latn-RS" i="1" dirty="0"/>
              <a:t>loader </a:t>
            </a:r>
            <a:r>
              <a:rPr lang="sr-Latn-RS" dirty="0"/>
              <a:t>koji učitava OS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116122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48200"/>
          </a:xfrm>
        </p:spPr>
        <p:txBody>
          <a:bodyPr>
            <a:normAutofit/>
          </a:bodyPr>
          <a:lstStyle/>
          <a:p>
            <a:r>
              <a:rPr lang="sr-Latn-RS" sz="2700" dirty="0"/>
              <a:t>Omogućuje da se na jednom računaru istovremeno izvršava više operativnih sistema ili više instanci jednog OS</a:t>
            </a:r>
          </a:p>
          <a:p>
            <a:r>
              <a:rPr lang="sr-Latn-RS" sz="2700" dirty="0"/>
              <a:t>Na taj način moguće je na istoj platformi izvršavati više aplikacija koje rade na različitim OS</a:t>
            </a:r>
          </a:p>
          <a:p>
            <a:r>
              <a:rPr lang="sr-Latn-RS" sz="2700" i="1" dirty="0"/>
              <a:t>Host </a:t>
            </a:r>
            <a:r>
              <a:rPr lang="sr-Latn-RS" sz="2700" dirty="0"/>
              <a:t>operativni sistem</a:t>
            </a:r>
            <a:r>
              <a:rPr lang="en-US" sz="2700" dirty="0"/>
              <a:t> </a:t>
            </a:r>
            <a:r>
              <a:rPr lang="sr-Latn-RS" sz="2700" dirty="0"/>
              <a:t>može da podrži više virtuelnih mašina</a:t>
            </a:r>
          </a:p>
          <a:p>
            <a:pPr lvl="1"/>
            <a:r>
              <a:rPr lang="sr-Latn-RS" sz="2270" dirty="0"/>
              <a:t>svaka mašina ima karakteristike posebnog OS i, u nekim verzijama virtuelizacije, posebne hardverske platforme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113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Koncept virtuelne mašine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9508"/>
          <a:stretch/>
        </p:blipFill>
        <p:spPr bwMode="auto">
          <a:xfrm>
            <a:off x="2133600" y="1524000"/>
            <a:ext cx="4923810" cy="411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715000"/>
            <a:ext cx="8153400" cy="9144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Svaka VM izvršava svoj OS</a:t>
            </a:r>
          </a:p>
          <a:p>
            <a:r>
              <a:rPr lang="sr-Latn-RS" dirty="0"/>
              <a:t>VMM obezbeđuje vezu ovih virtuelnih OS sa hardverom (preko </a:t>
            </a:r>
            <a:r>
              <a:rPr lang="sr-Latn-RS" i="1" dirty="0"/>
              <a:t>host </a:t>
            </a:r>
            <a:r>
              <a:rPr lang="sr-Latn-RS" dirty="0"/>
              <a:t>OS)</a:t>
            </a:r>
          </a:p>
        </p:txBody>
      </p:sp>
    </p:spTree>
    <p:extLst>
      <p:ext uri="{BB962C8B-B14F-4D97-AF65-F5344CB8AC3E}">
        <p14:creationId xmlns:p14="http://schemas.microsoft.com/office/powerpoint/2010/main" val="3839268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Pojam „mašine“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0352" cy="48006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/>
              <a:t>Iz perspektive aplikacije, mašinu definišu:</a:t>
            </a:r>
          </a:p>
          <a:p>
            <a:pPr lvl="1"/>
            <a:r>
              <a:rPr lang="sr-Latn-RS" dirty="0"/>
              <a:t>svojstva jezika visokog nivoa i sistemski bibliotečki pozivi</a:t>
            </a:r>
          </a:p>
          <a:p>
            <a:pPr lvl="1"/>
            <a:r>
              <a:rPr lang="en-US" dirty="0"/>
              <a:t>API </a:t>
            </a:r>
            <a:r>
              <a:rPr lang="sr-Latn-RS" dirty="0"/>
              <a:t>definiše mašinu onako kako je vidi aplikacija</a:t>
            </a:r>
          </a:p>
          <a:p>
            <a:r>
              <a:rPr lang="sr-Latn-RS" dirty="0"/>
              <a:t>Iz perspektive procesa, koji izvršava prevedeni aplikativni program, mašina je:</a:t>
            </a:r>
          </a:p>
          <a:p>
            <a:pPr lvl="1"/>
            <a:r>
              <a:rPr lang="sr-Latn-RS" dirty="0"/>
              <a:t>virtuelni memorijski prostora dodeljen procesu</a:t>
            </a:r>
          </a:p>
          <a:p>
            <a:pPr lvl="1"/>
            <a:r>
              <a:rPr lang="sr-Latn-RS" dirty="0"/>
              <a:t>procesorski registri koje može da koristi</a:t>
            </a:r>
            <a:endParaRPr lang="en-US" dirty="0"/>
          </a:p>
          <a:p>
            <a:pPr lvl="1"/>
            <a:r>
              <a:rPr lang="sr-Latn-RS" dirty="0"/>
              <a:t>Skup mašinskih instrukcija korisničkog nivoa koje može da izvršava</a:t>
            </a:r>
            <a:endParaRPr lang="en-US" dirty="0"/>
          </a:p>
          <a:p>
            <a:pPr lvl="1"/>
            <a:r>
              <a:rPr lang="sr-Latn-RS" dirty="0"/>
              <a:t>Skup sistemskih poziva OS koje može da poziva za U/I</a:t>
            </a:r>
          </a:p>
          <a:p>
            <a:pPr lvl="1"/>
            <a:r>
              <a:rPr lang="en-US" dirty="0"/>
              <a:t>ABI </a:t>
            </a:r>
            <a:r>
              <a:rPr lang="sr-Latn-RS" dirty="0"/>
              <a:t>definiše mašinu onako kako je vidi proces</a:t>
            </a:r>
          </a:p>
          <a:p>
            <a:r>
              <a:rPr lang="sr-Latn-RS" dirty="0"/>
              <a:t>Iz perspektive OS, mašina je:</a:t>
            </a:r>
          </a:p>
          <a:p>
            <a:pPr lvl="1"/>
            <a:r>
              <a:rPr lang="sr-Latn-RS" dirty="0"/>
              <a:t>fajl sistem i U/I resursi kojima procesi pristupaju</a:t>
            </a:r>
          </a:p>
          <a:p>
            <a:pPr lvl="1"/>
            <a:r>
              <a:rPr lang="sr-Latn-RS" dirty="0"/>
              <a:t>stvarna memorija i U/I resursi koje sistem adresira za procese</a:t>
            </a:r>
            <a:endParaRPr lang="en-US" dirty="0"/>
          </a:p>
          <a:p>
            <a:pPr lvl="1"/>
            <a:r>
              <a:rPr lang="en-US" dirty="0"/>
              <a:t>ISA </a:t>
            </a:r>
            <a:r>
              <a:rPr lang="sr-Latn-RS" dirty="0"/>
              <a:t>predstavlja interfejs između OS i mašine</a:t>
            </a:r>
            <a:endParaRPr lang="en-US" dirty="0"/>
          </a:p>
          <a:p>
            <a:pPr lvl="1"/>
            <a:endParaRPr lang="sr-Latn-R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8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Komandna linija kao veza ka operativnom sistemu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Interakcija se vrši unosom tekstualnih komandi</a:t>
            </a:r>
          </a:p>
          <a:p>
            <a:endParaRPr lang="sr-Latn-RS" dirty="0"/>
          </a:p>
        </p:txBody>
      </p:sp>
      <p:pic>
        <p:nvPicPr>
          <p:cNvPr id="5" name="Jim Carrey tries typing test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467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Procesna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/>
              <a:t>Virtuelna platforma za izvršavanje jednog procesa</a:t>
            </a:r>
          </a:p>
          <a:p>
            <a:r>
              <a:rPr lang="sr-Latn-RS" dirty="0"/>
              <a:t>Primeri</a:t>
            </a:r>
          </a:p>
          <a:p>
            <a:pPr lvl="1"/>
            <a:r>
              <a:rPr lang="sr-Latn-RS" dirty="0"/>
              <a:t>Java VM</a:t>
            </a:r>
          </a:p>
          <a:p>
            <a:pPr lvl="1"/>
            <a:r>
              <a:rPr lang="sr-Latn-RS" dirty="0"/>
              <a:t>Microsoft .NET framework</a:t>
            </a:r>
          </a:p>
          <a:p>
            <a:r>
              <a:rPr lang="sr-Latn-RS" dirty="0"/>
              <a:t>Stvara se kada i proces i ukida kada se on završi</a:t>
            </a:r>
          </a:p>
          <a:p>
            <a:r>
              <a:rPr lang="sr-Latn-RS" dirty="0"/>
              <a:t>Kompajliranje aplikacije stvara virtuelni binarni kod</a:t>
            </a:r>
          </a:p>
          <a:p>
            <a:r>
              <a:rPr lang="sr-Latn-RS" dirty="0"/>
              <a:t>Kod se izvršava u VM, tako da može da se izvrši na svakoj platformi za koju postoji VM</a:t>
            </a:r>
          </a:p>
          <a:p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98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Procesna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14709"/>
          <a:stretch/>
        </p:blipFill>
        <p:spPr bwMode="auto">
          <a:xfrm>
            <a:off x="1066800" y="1828800"/>
            <a:ext cx="6705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8355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virtuelna mašina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Jedna hardverska platforma može da podrži više izolovanih gostujućih OS</a:t>
            </a:r>
          </a:p>
          <a:p>
            <a:r>
              <a:rPr lang="sr-Latn-RS" dirty="0"/>
              <a:t>Primeri</a:t>
            </a:r>
          </a:p>
          <a:p>
            <a:pPr lvl="1"/>
            <a:r>
              <a:rPr lang="sr-Latn-RS" dirty="0"/>
              <a:t>VMware</a:t>
            </a:r>
          </a:p>
          <a:p>
            <a:pPr lvl="1"/>
            <a:r>
              <a:rPr lang="sr-Latn-RS" dirty="0"/>
              <a:t>VirtualBox</a:t>
            </a:r>
          </a:p>
          <a:p>
            <a:r>
              <a:rPr lang="sr-Latn-RS" dirty="0"/>
              <a:t>Virtuelizujući softver je </a:t>
            </a:r>
            <a:r>
              <a:rPr lang="sr-Latn-RS" i="1" dirty="0"/>
              <a:t>host</a:t>
            </a:r>
            <a:r>
              <a:rPr lang="sr-Latn-RS" dirty="0"/>
              <a:t> određenom broju gostujućih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80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Sistemska virtuelna mašina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b="22761"/>
          <a:stretch/>
        </p:blipFill>
        <p:spPr bwMode="auto">
          <a:xfrm>
            <a:off x="1219200" y="1981200"/>
            <a:ext cx="67056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5349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11212</TotalTime>
  <Words>3929</Words>
  <Application>Microsoft Office PowerPoint</Application>
  <PresentationFormat>On-screen Show (4:3)</PresentationFormat>
  <Paragraphs>630</Paragraphs>
  <Slides>93</Slides>
  <Notes>3</Notes>
  <HiddenSlides>0</HiddenSlides>
  <MMClips>6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Monotype Corsiva</vt:lpstr>
      <vt:lpstr>Tw Cen MT</vt:lpstr>
      <vt:lpstr>Wingdings</vt:lpstr>
      <vt:lpstr>Wingdings 2</vt:lpstr>
      <vt:lpstr>Median</vt:lpstr>
      <vt:lpstr>Document</vt:lpstr>
      <vt:lpstr>Operativni sistemi</vt:lpstr>
      <vt:lpstr>Pojam OS</vt:lpstr>
      <vt:lpstr>Pojam OS</vt:lpstr>
      <vt:lpstr>Ciljevi OS</vt:lpstr>
      <vt:lpstr>OS kao interfejs između korisnika i računara</vt:lpstr>
      <vt:lpstr>OS kao interfejs između korisnika i računara</vt:lpstr>
      <vt:lpstr>Programski interfejsi u računarskom sistemu</vt:lpstr>
      <vt:lpstr>OS kao interfejs između korisnika i računara</vt:lpstr>
      <vt:lpstr>Komandna linija kao veza ka operativnom sistemu</vt:lpstr>
      <vt:lpstr>Komandna linija kao veza ka operativnom sistemu</vt:lpstr>
      <vt:lpstr>Komandna linija kao veza ka operativnom sistemu</vt:lpstr>
      <vt:lpstr>Grafički interfejs kao veza sa operativnim sistemom</vt:lpstr>
      <vt:lpstr>Grafički interfejs kao veza sa operativnim sistemom</vt:lpstr>
      <vt:lpstr>Standardne usluge OS</vt:lpstr>
      <vt:lpstr>Standardne usluge OS</vt:lpstr>
      <vt:lpstr>OS kao upravljač resursa</vt:lpstr>
      <vt:lpstr>OS kao upravljač resursa</vt:lpstr>
      <vt:lpstr>Istorija razvoja OS</vt:lpstr>
      <vt:lpstr>Serijska obrada</vt:lpstr>
      <vt:lpstr>Serijska obrada</vt:lpstr>
      <vt:lpstr>Jednostavni sistemi paketne obrade</vt:lpstr>
      <vt:lpstr>Jednostavni sistemi paketne obrade</vt:lpstr>
      <vt:lpstr>Funkcije monitora</vt:lpstr>
      <vt:lpstr>Funkcije procesora</vt:lpstr>
      <vt:lpstr>Hardverska podrška za monitor</vt:lpstr>
      <vt:lpstr>Režim izvršavanja</vt:lpstr>
      <vt:lpstr>Multiprogramirani sistemi paketne obrade</vt:lpstr>
      <vt:lpstr>Multiprogramirani sistemi paketne obrade</vt:lpstr>
      <vt:lpstr>Multiprogramirani sistemi paketne obrade</vt:lpstr>
      <vt:lpstr>Jednoprogramiranje</vt:lpstr>
      <vt:lpstr>Multiprogramiranje</vt:lpstr>
      <vt:lpstr>Poređenje performansi Jednoprogramiranje naspram multiprogramiranja</vt:lpstr>
      <vt:lpstr>Histogram iskorišćenja</vt:lpstr>
      <vt:lpstr>Efekti multiprogramiranja na iskorišćenost resursa</vt:lpstr>
      <vt:lpstr>Hardverska podrška za multiprogramiranje</vt:lpstr>
      <vt:lpstr>OS podrška za multiprogramiranje</vt:lpstr>
      <vt:lpstr>Sistemi sa deljenjem vremena</vt:lpstr>
      <vt:lpstr>Multiprogramiranje naspram deljenja vremena</vt:lpstr>
      <vt:lpstr>Realizacija sistema sa deljenjem vremena</vt:lpstr>
      <vt:lpstr>Zahtevi za savremeni OS</vt:lpstr>
      <vt:lpstr>Savremeni OS</vt:lpstr>
      <vt:lpstr>Savremeni OS</vt:lpstr>
      <vt:lpstr>PowerPoint Presentation</vt:lpstr>
      <vt:lpstr>Savremeni OS</vt:lpstr>
      <vt:lpstr>PowerPoint Presentation</vt:lpstr>
      <vt:lpstr>Savremeni OS</vt:lpstr>
      <vt:lpstr>BSD Unix</vt:lpstr>
      <vt:lpstr>Savremeni OS</vt:lpstr>
      <vt:lpstr>Savremeni OS</vt:lpstr>
      <vt:lpstr>Implementacija OS</vt:lpstr>
      <vt:lpstr>Implementacija OS</vt:lpstr>
      <vt:lpstr>Implementacija OS</vt:lpstr>
      <vt:lpstr>Glavna dostignuća</vt:lpstr>
      <vt:lpstr>Pojam procesa</vt:lpstr>
      <vt:lpstr>Komponente procesa</vt:lpstr>
      <vt:lpstr>Upravljanje procesom (pojednostavljen model)</vt:lpstr>
      <vt:lpstr>Višenitna obrada</vt:lpstr>
      <vt:lpstr>Glavna dostignuća</vt:lpstr>
      <vt:lpstr>Upravljanje memorijom</vt:lpstr>
      <vt:lpstr>Virtuelno adresiranje</vt:lpstr>
      <vt:lpstr>Straničenje</vt:lpstr>
      <vt:lpstr>Virtuelna memorija</vt:lpstr>
      <vt:lpstr>Adresiranje virtuelne memorije</vt:lpstr>
      <vt:lpstr>Glavna dostignuća</vt:lpstr>
      <vt:lpstr>Zaštita informacija i bezbednost</vt:lpstr>
      <vt:lpstr>Glavna dostignuća</vt:lpstr>
      <vt:lpstr>Upravljanje resursima</vt:lpstr>
      <vt:lpstr>Elementi OS za raspoređivanje</vt:lpstr>
      <vt:lpstr>Simetrična višeprocesna obrada (SMP)</vt:lpstr>
      <vt:lpstr>Multiprogramiranje i višeprocesna obrada</vt:lpstr>
      <vt:lpstr>Prednosti višeprocesne obrade</vt:lpstr>
      <vt:lpstr>Dizajn OS za SMP</vt:lpstr>
      <vt:lpstr>Dizajn OS za SMP</vt:lpstr>
      <vt:lpstr>Komunikacija korisničke aplikacije sa OS</vt:lpstr>
      <vt:lpstr>Direktan poziv sistemskih poziva</vt:lpstr>
      <vt:lpstr>Sistemska biblioteka</vt:lpstr>
      <vt:lpstr>Tipovi sistemskih poziva</vt:lpstr>
      <vt:lpstr>Tipovi sistemskih poziva</vt:lpstr>
      <vt:lpstr>Tipovi sistemskih poziva</vt:lpstr>
      <vt:lpstr>Tipovi sistemskih poziva</vt:lpstr>
      <vt:lpstr>Struktura kernela OS</vt:lpstr>
      <vt:lpstr>Struktura kernela OS</vt:lpstr>
      <vt:lpstr>Struktura kernela OS</vt:lpstr>
      <vt:lpstr>Struktura kernela OS</vt:lpstr>
      <vt:lpstr>Struktura kernela OS</vt:lpstr>
      <vt:lpstr>Pokretanje OS</vt:lpstr>
      <vt:lpstr>Virtuelizacija</vt:lpstr>
      <vt:lpstr>Koncept virtuelne mašine</vt:lpstr>
      <vt:lpstr>Pojam „mašine“</vt:lpstr>
      <vt:lpstr>Procesna virtuelna mašina</vt:lpstr>
      <vt:lpstr>Procesna virtuelna mašina</vt:lpstr>
      <vt:lpstr>Sistemska virtuelna mašina</vt:lpstr>
      <vt:lpstr>Sistemska virtuelna mašina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410</cp:revision>
  <dcterms:created xsi:type="dcterms:W3CDTF">2014-10-01T08:35:38Z</dcterms:created>
  <dcterms:modified xsi:type="dcterms:W3CDTF">2024-03-18T10:49:51Z</dcterms:modified>
</cp:coreProperties>
</file>